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3F4FAB-DC85-4A2C-95AC-E0363B4385BE}">
  <a:tblStyle styleId="{883F4FAB-DC85-4A2C-95AC-E0363B4385B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Celeste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534c23787d_4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34c23787d_4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34c23787d_4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34c23787d_4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Celeste/Rahil/Richard(Rubber Tubes AND battery)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34c23787d_4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34c23787d_4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34c23787d_4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34c23787d_4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34c23787d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34c23787d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Srushty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34c2378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34c2378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Open Sans"/>
                <a:ea typeface="Open Sans"/>
                <a:cs typeface="Open Sans"/>
                <a:sym typeface="Open Sans"/>
              </a:rPr>
              <a:t>Nick</a:t>
            </a:r>
            <a:endParaRPr sz="1000">
              <a:solidFill>
                <a:schemeClr val="dk1"/>
              </a:solidFill>
              <a:latin typeface="Open Sans"/>
              <a:ea typeface="Open Sans"/>
              <a:cs typeface="Open Sans"/>
              <a:sym typeface="Open Sans"/>
            </a:endParaRPr>
          </a:p>
          <a:p>
            <a:pPr indent="-292100" lvl="0" marL="457200" rtl="0" algn="l">
              <a:lnSpc>
                <a:spcPct val="115000"/>
              </a:lnSpc>
              <a:spcBef>
                <a:spcPts val="160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The Prince William Sound autonomous moored profiler (PWS profiler) has provided vital data regarding the health of marine ecosystems in the Prince William Sound of the Gulf of Alaska. In response to the 1989 Exxon Valdez oil spill which decimated wildlife populations in the area, the PWS profiler has administered long-term monitoring to assess the still lingering effects of this environmental catastrophe.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Despite being an overall success, the profiler has a variety of pain points that have concerned its scientists and has prompted calls for improvement.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Our team is developing a prototype for a new moored profiler that incorporates renewable energy in the form of a wave power generator which provides trickle charging to the device’s battery, as well as a communications box that will enable greater ranged data transmission capabilities.</a:t>
            </a:r>
            <a:endParaRPr sz="10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34c23787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34c23787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Open Sans"/>
                <a:ea typeface="Open Sans"/>
                <a:cs typeface="Open Sans"/>
                <a:sym typeface="Open Sans"/>
              </a:rPr>
              <a:t>Srushty</a:t>
            </a:r>
            <a:endParaRPr sz="1500">
              <a:solidFill>
                <a:schemeClr val="dk1"/>
              </a:solidFill>
              <a:latin typeface="Open Sans"/>
              <a:ea typeface="Open Sans"/>
              <a:cs typeface="Open Sans"/>
              <a:sym typeface="Open Sans"/>
            </a:endParaRPr>
          </a:p>
          <a:p>
            <a:pPr indent="-323850" lvl="0" marL="457200" rtl="0" algn="l">
              <a:lnSpc>
                <a:spcPct val="115000"/>
              </a:lnSpc>
              <a:spcBef>
                <a:spcPts val="160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Project overview:</a:t>
            </a:r>
            <a:endParaRPr sz="1500">
              <a:solidFill>
                <a:schemeClr val="dk1"/>
              </a:solidFill>
              <a:latin typeface="Open Sans"/>
              <a:ea typeface="Open Sans"/>
              <a:cs typeface="Open Sans"/>
              <a:sym typeface="Open Sans"/>
            </a:endParaRPr>
          </a:p>
          <a:p>
            <a:pPr indent="-323850" lvl="1" marL="9144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Communication box: Adafruit LoRa Radio Bonnet</a:t>
            </a:r>
            <a:endParaRPr sz="1500">
              <a:solidFill>
                <a:schemeClr val="dk1"/>
              </a:solidFill>
              <a:latin typeface="Open Sans"/>
              <a:ea typeface="Open Sans"/>
              <a:cs typeface="Open Sans"/>
              <a:sym typeface="Open Sans"/>
            </a:endParaRPr>
          </a:p>
          <a:p>
            <a:pPr indent="-323850" lvl="1" marL="9144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Processor : RPi 4</a:t>
            </a:r>
            <a:endParaRPr sz="1500">
              <a:solidFill>
                <a:schemeClr val="dk1"/>
              </a:solidFill>
              <a:latin typeface="Open Sans"/>
              <a:ea typeface="Open Sans"/>
              <a:cs typeface="Open Sans"/>
              <a:sym typeface="Open Sans"/>
            </a:endParaRPr>
          </a:p>
          <a:p>
            <a:pPr indent="-323850" lvl="1" marL="9144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Battery: 1.5kW</a:t>
            </a:r>
            <a:endParaRPr sz="1500">
              <a:solidFill>
                <a:schemeClr val="dk1"/>
              </a:solidFill>
              <a:latin typeface="Open Sans"/>
              <a:ea typeface="Open Sans"/>
              <a:cs typeface="Open Sans"/>
              <a:sym typeface="Open Sans"/>
            </a:endParaRPr>
          </a:p>
          <a:p>
            <a:pPr indent="-323850" lvl="1" marL="9144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Wave power generator: Attenuators/ Linear Absorbers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534c23787d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34c23787d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Richard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534c23787d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34c23787d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Rahil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34c23787d_4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34c23787d_4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Celeste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34c23787d_4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34c23787d_4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Celeste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534c23787d_6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34c23787d_6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B5394"/>
              </a:buClr>
              <a:buSzPts val="3600"/>
              <a:buFont typeface="PT Sans Narrow"/>
              <a:buNone/>
              <a:defRPr b="1" sz="3600">
                <a:solidFill>
                  <a:srgbClr val="0B5394"/>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Open Sans"/>
              <a:buChar char="●"/>
              <a:defRPr sz="1800">
                <a:latin typeface="Open Sans"/>
                <a:ea typeface="Open Sans"/>
                <a:cs typeface="Open Sans"/>
                <a:sym typeface="Open Sans"/>
              </a:defRPr>
            </a:lvl1pPr>
            <a:lvl2pPr indent="-317500" lvl="1" marL="914400">
              <a:lnSpc>
                <a:spcPct val="115000"/>
              </a:lnSpc>
              <a:spcBef>
                <a:spcPts val="1600"/>
              </a:spcBef>
              <a:spcAft>
                <a:spcPts val="0"/>
              </a:spcAft>
              <a:buSzPts val="1400"/>
              <a:buFont typeface="Open Sans"/>
              <a:buChar char="○"/>
              <a:defRPr>
                <a:latin typeface="Open Sans"/>
                <a:ea typeface="Open Sans"/>
                <a:cs typeface="Open Sans"/>
                <a:sym typeface="Open Sans"/>
              </a:defRPr>
            </a:lvl2pPr>
            <a:lvl3pPr indent="-317500" lvl="2" marL="1371600">
              <a:lnSpc>
                <a:spcPct val="115000"/>
              </a:lnSpc>
              <a:spcBef>
                <a:spcPts val="1600"/>
              </a:spcBef>
              <a:spcAft>
                <a:spcPts val="0"/>
              </a:spcAft>
              <a:buSzPts val="1400"/>
              <a:buFont typeface="Open Sans"/>
              <a:buChar char="■"/>
              <a:defRPr>
                <a:latin typeface="Open Sans"/>
                <a:ea typeface="Open Sans"/>
                <a:cs typeface="Open Sans"/>
                <a:sym typeface="Open Sans"/>
              </a:defRPr>
            </a:lvl3pPr>
            <a:lvl4pPr indent="-317500" lvl="3" marL="1828800">
              <a:lnSpc>
                <a:spcPct val="115000"/>
              </a:lnSpc>
              <a:spcBef>
                <a:spcPts val="1600"/>
              </a:spcBef>
              <a:spcAft>
                <a:spcPts val="0"/>
              </a:spcAft>
              <a:buSzPts val="1400"/>
              <a:buFont typeface="Open Sans"/>
              <a:buChar char="●"/>
              <a:defRPr>
                <a:latin typeface="Open Sans"/>
                <a:ea typeface="Open Sans"/>
                <a:cs typeface="Open Sans"/>
                <a:sym typeface="Open Sans"/>
              </a:defRPr>
            </a:lvl4pPr>
            <a:lvl5pPr indent="-317500" lvl="4" marL="2286000">
              <a:lnSpc>
                <a:spcPct val="115000"/>
              </a:lnSpc>
              <a:spcBef>
                <a:spcPts val="1600"/>
              </a:spcBef>
              <a:spcAft>
                <a:spcPts val="0"/>
              </a:spcAft>
              <a:buSzPts val="1400"/>
              <a:buFont typeface="Open Sans"/>
              <a:buChar char="○"/>
              <a:defRPr>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pwssc.org/about/" TargetMode="External"/><Relationship Id="rId4" Type="http://schemas.openxmlformats.org/officeDocument/2006/relationships/hyperlink" Target="https://www.pidramble.com/wiki/benchmarks/power-consumption" TargetMode="External"/><Relationship Id="rId9" Type="http://schemas.openxmlformats.org/officeDocument/2006/relationships/hyperlink" Target="http://coastalenergyandenvironment.web.unc.edu/ocean-energy-generating-technologies/wave-energy/the-pelamis-wave-energy-converter/" TargetMode="External"/><Relationship Id="rId5" Type="http://schemas.openxmlformats.org/officeDocument/2006/relationships/hyperlink" Target="https://www.hardkernel.com/shop/odroid-c4/" TargetMode="External"/><Relationship Id="rId6" Type="http://schemas.openxmlformats.org/officeDocument/2006/relationships/hyperlink" Target="https://www.seabird.com/systems/thetis-profiler/family?productCategoryId=54627869948" TargetMode="External"/><Relationship Id="rId7" Type="http://schemas.openxmlformats.org/officeDocument/2006/relationships/hyperlink" Target="https://www.semtech.com/lora/what-is-lora" TargetMode="External"/><Relationship Id="rId8" Type="http://schemas.openxmlformats.org/officeDocument/2006/relationships/hyperlink" Target="https://journals.sagepub.com/doi/10.1155/2014/84609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Prince William Sound Profiler Prototype</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Scientific Shark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a:t>
            </a:r>
            <a:endParaRPr/>
          </a:p>
        </p:txBody>
      </p:sp>
      <p:pic>
        <p:nvPicPr>
          <p:cNvPr id="129" name="Google Shape;129;p22"/>
          <p:cNvPicPr preferRelativeResize="0"/>
          <p:nvPr/>
        </p:nvPicPr>
        <p:blipFill>
          <a:blip r:embed="rId3">
            <a:alphaModFix/>
          </a:blip>
          <a:stretch>
            <a:fillRect/>
          </a:stretch>
        </p:blipFill>
        <p:spPr>
          <a:xfrm>
            <a:off x="152400" y="1794100"/>
            <a:ext cx="8839197" cy="12507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343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Cost Analysis</a:t>
            </a:r>
            <a:endParaRPr/>
          </a:p>
        </p:txBody>
      </p:sp>
      <p:graphicFrame>
        <p:nvGraphicFramePr>
          <p:cNvPr id="135" name="Google Shape;135;p23"/>
          <p:cNvGraphicFramePr/>
          <p:nvPr/>
        </p:nvGraphicFramePr>
        <p:xfrm>
          <a:off x="2328863" y="1259588"/>
          <a:ext cx="3000000" cy="3000000"/>
        </p:xfrm>
        <a:graphic>
          <a:graphicData uri="http://schemas.openxmlformats.org/drawingml/2006/table">
            <a:tbl>
              <a:tblPr>
                <a:noFill/>
                <a:tableStyleId>{883F4FAB-DC85-4A2C-95AC-E0363B4385BE}</a:tableStyleId>
              </a:tblPr>
              <a:tblGrid>
                <a:gridCol w="1181100"/>
                <a:gridCol w="542925"/>
                <a:gridCol w="1162050"/>
                <a:gridCol w="714375"/>
                <a:gridCol w="885825"/>
              </a:tblGrid>
              <a:tr h="447675">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Part</a:t>
                      </a:r>
                      <a:endParaRPr b="1" sz="1200">
                        <a:latin typeface="Times New Roman"/>
                        <a:ea typeface="Times New Roman"/>
                        <a:cs typeface="Times New Roman"/>
                        <a:sym typeface="Times New Roman"/>
                      </a:endParaRPr>
                    </a:p>
                  </a:txBody>
                  <a:tcPr marT="63500" marB="63500" marR="63500" marL="63500">
                    <a:solidFill>
                      <a:srgbClr val="CCCCCC"/>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Count</a:t>
                      </a:r>
                      <a:endParaRPr b="1" sz="1200">
                        <a:latin typeface="Times New Roman"/>
                        <a:ea typeface="Times New Roman"/>
                        <a:cs typeface="Times New Roman"/>
                        <a:sym typeface="Times New Roman"/>
                      </a:endParaRPr>
                    </a:p>
                  </a:txBody>
                  <a:tcPr marT="63500" marB="63500" marR="63500" marL="63500">
                    <a:solidFill>
                      <a:srgbClr val="CCCCCC"/>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Distributor/</a:t>
                      </a:r>
                      <a:endParaRPr b="1" sz="1200">
                        <a:latin typeface="Times New Roman"/>
                        <a:ea typeface="Times New Roman"/>
                        <a:cs typeface="Times New Roman"/>
                        <a:sym typeface="Times New Roman"/>
                      </a:endParaRPr>
                    </a:p>
                    <a:p>
                      <a:pPr indent="0" lvl="0" marL="0" rtl="0" algn="ctr">
                        <a:spcBef>
                          <a:spcPts val="0"/>
                        </a:spcBef>
                        <a:spcAft>
                          <a:spcPts val="0"/>
                        </a:spcAft>
                        <a:buNone/>
                      </a:pPr>
                      <a:r>
                        <a:rPr b="1" lang="en" sz="1200">
                          <a:latin typeface="Times New Roman"/>
                          <a:ea typeface="Times New Roman"/>
                          <a:cs typeface="Times New Roman"/>
                          <a:sym typeface="Times New Roman"/>
                        </a:rPr>
                        <a:t>Part Num</a:t>
                      </a:r>
                      <a:endParaRPr b="1" sz="1200">
                        <a:latin typeface="Times New Roman"/>
                        <a:ea typeface="Times New Roman"/>
                        <a:cs typeface="Times New Roman"/>
                        <a:sym typeface="Times New Roman"/>
                      </a:endParaRPr>
                    </a:p>
                  </a:txBody>
                  <a:tcPr marT="63500" marB="63500" marR="63500" marL="63500">
                    <a:solidFill>
                      <a:srgbClr val="CCCCCC"/>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Cost per Unit</a:t>
                      </a:r>
                      <a:endParaRPr b="1" sz="1200">
                        <a:latin typeface="Times New Roman"/>
                        <a:ea typeface="Times New Roman"/>
                        <a:cs typeface="Times New Roman"/>
                        <a:sym typeface="Times New Roman"/>
                      </a:endParaRPr>
                    </a:p>
                  </a:txBody>
                  <a:tcPr marT="63500" marB="63500" marR="63500" marL="63500">
                    <a:solidFill>
                      <a:srgbClr val="CCCCCC"/>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Total Cost</a:t>
                      </a:r>
                      <a:endParaRPr b="1" sz="1200">
                        <a:latin typeface="Times New Roman"/>
                        <a:ea typeface="Times New Roman"/>
                        <a:cs typeface="Times New Roman"/>
                        <a:sym typeface="Times New Roman"/>
                      </a:endParaRPr>
                    </a:p>
                  </a:txBody>
                  <a:tcPr marT="63500" marB="63500" marR="63500" marL="63500">
                    <a:solidFill>
                      <a:srgbClr val="CCCCCC"/>
                    </a:solidFill>
                  </a:tcPr>
                </a:tc>
              </a:tr>
              <a:tr h="1270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Raspberry Pi 4</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adafruit/4295</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$30*</a:t>
                      </a:r>
                      <a:endParaRPr sz="1200">
                        <a:latin typeface="Times New Roman"/>
                        <a:ea typeface="Times New Roman"/>
                        <a:cs typeface="Times New Roman"/>
                        <a:sym typeface="Times New Roman"/>
                      </a:endParaRPr>
                    </a:p>
                  </a:txBody>
                  <a:tcPr marT="63500" marB="63500" marR="63500" marL="63500"/>
                </a:tc>
              </a:tr>
              <a:tr h="51435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LoRa Radio Bonnet</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adafruit/4074</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$32.50</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$75</a:t>
                      </a:r>
                      <a:endParaRPr sz="1200">
                        <a:latin typeface="Times New Roman"/>
                        <a:ea typeface="Times New Roman"/>
                        <a:cs typeface="Times New Roman"/>
                        <a:sym typeface="Times New Roman"/>
                      </a:endParaRPr>
                    </a:p>
                  </a:txBody>
                  <a:tcPr marT="63500" marB="63500" marR="63500" marL="63500"/>
                </a:tc>
              </a:tr>
              <a:tr h="447675">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Piston</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TBD</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T="63500" marB="63500" marR="63500" marL="63500"/>
                </a:tc>
              </a:tr>
              <a:tr h="447675">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Generator</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TBD</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$300</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$300</a:t>
                      </a:r>
                      <a:endParaRPr sz="1200">
                        <a:latin typeface="Times New Roman"/>
                        <a:ea typeface="Times New Roman"/>
                        <a:cs typeface="Times New Roman"/>
                        <a:sym typeface="Times New Roman"/>
                      </a:endParaRPr>
                    </a:p>
                  </a:txBody>
                  <a:tcPr marT="63500" marB="63500" marR="63500" marL="63500"/>
                </a:tc>
              </a:tr>
              <a:tr h="447675">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Rubber Tubes</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TBD</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$20</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T="63500" marB="63500" marR="63500" marL="63500"/>
                </a:tc>
              </a:tr>
              <a:tr h="447675">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Battery </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Inspired Energy</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$202*</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$202*</a:t>
                      </a:r>
                      <a:endParaRPr sz="1200">
                        <a:latin typeface="Times New Roman"/>
                        <a:ea typeface="Times New Roman"/>
                        <a:cs typeface="Times New Roman"/>
                        <a:sym typeface="Times New Roman"/>
                      </a:endParaRPr>
                    </a:p>
                  </a:txBody>
                  <a:tcPr marT="63500" marB="63500" marR="63500" marL="63500"/>
                </a:tc>
              </a:tr>
            </a:tbl>
          </a:graphicData>
        </a:graphic>
      </p:graphicFrame>
      <p:sp>
        <p:nvSpPr>
          <p:cNvPr id="136" name="Google Shape;136;p23"/>
          <p:cNvSpPr txBox="1"/>
          <p:nvPr/>
        </p:nvSpPr>
        <p:spPr>
          <a:xfrm>
            <a:off x="1873950" y="4479450"/>
            <a:ext cx="53961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Total approximate price: $747 ($515 without battery or RPi)</a:t>
            </a:r>
            <a:endParaRPr>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a:t>
            </a:r>
            <a:endParaRPr/>
          </a:p>
        </p:txBody>
      </p:sp>
      <p:sp>
        <p:nvSpPr>
          <p:cNvPr id="142" name="Google Shape;142;p24"/>
          <p:cNvSpPr txBox="1"/>
          <p:nvPr>
            <p:ph idx="1" type="body"/>
          </p:nvPr>
        </p:nvSpPr>
        <p:spPr>
          <a:xfrm>
            <a:off x="70175" y="1266325"/>
            <a:ext cx="8963400" cy="3656700"/>
          </a:xfrm>
          <a:prstGeom prst="rect">
            <a:avLst/>
          </a:prstGeom>
        </p:spPr>
        <p:txBody>
          <a:bodyPr anchorCtr="0" anchor="t" bIns="91425" lIns="91425" spcFirstLastPara="1" rIns="91425" wrap="square" tIns="91425">
            <a:noAutofit/>
          </a:bodyPr>
          <a:lstStyle/>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“About - Prince William Sound Science Center.” Prince William Sound Science Center.  </a:t>
            </a:r>
            <a:r>
              <a:rPr lang="en" sz="1000" u="sng">
                <a:solidFill>
                  <a:srgbClr val="1155CC"/>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https://pwssc.org/about/</a:t>
            </a:r>
            <a:r>
              <a:rPr lang="en" sz="1000">
                <a:highlight>
                  <a:srgbClr val="FFFFFF"/>
                </a:highlight>
                <a:latin typeface="Times New Roman"/>
                <a:ea typeface="Times New Roman"/>
                <a:cs typeface="Times New Roman"/>
                <a:sym typeface="Times New Roman"/>
              </a:rPr>
              <a:t> (accessed September 14 2020).</a:t>
            </a:r>
            <a:endParaRPr sz="1000">
              <a:highlight>
                <a:srgbClr val="FFFFFF"/>
              </a:highlight>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“Adafruit LoRa Radio Bonnet with OLED - RFM95W @ 915MHz,” Adafruit. [Online]. Available: https://www.adafruit.com/product/4074. (Accessed: 13-Sep-2020).</a:t>
            </a:r>
            <a:endParaRPr sz="1000">
              <a:highlight>
                <a:srgbClr val="FFFFFF"/>
              </a:highlight>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“BeagleBone Black.” Beagle Board. https://beagleboard.org/black. (accessed September 15, 2020).</a:t>
            </a:r>
            <a:endParaRPr sz="1000">
              <a:highlight>
                <a:srgbClr val="FFFFFF"/>
              </a:highlight>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latin typeface="Times New Roman"/>
                <a:ea typeface="Times New Roman"/>
                <a:cs typeface="Times New Roman"/>
                <a:sym typeface="Times New Roman"/>
              </a:rPr>
              <a:t>J. Geerling. “Power Consumption Benchmarks.” Raspberry Pi Dramble. </a:t>
            </a:r>
            <a:r>
              <a:rPr lang="en" sz="10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https://www.pidramble.com/wiki/benchmarks/power-consumption</a:t>
            </a:r>
            <a:r>
              <a:rPr lang="en" sz="1000">
                <a:latin typeface="Times New Roman"/>
                <a:ea typeface="Times New Roman"/>
                <a:cs typeface="Times New Roman"/>
                <a:sym typeface="Times New Roman"/>
              </a:rPr>
              <a:t> (accessed September 13, 2020).</a:t>
            </a:r>
            <a:endParaRPr sz="1000">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“ODROID-C4.” ODROID. </a:t>
            </a:r>
            <a:r>
              <a:rPr lang="en" sz="100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https://www.hardkernel.com/shop/odroid-c4/</a:t>
            </a:r>
            <a:r>
              <a:rPr lang="en" sz="1000">
                <a:highlight>
                  <a:srgbClr val="FFFFFF"/>
                </a:highlight>
                <a:latin typeface="Times New Roman"/>
                <a:ea typeface="Times New Roman"/>
                <a:cs typeface="Times New Roman"/>
                <a:sym typeface="Times New Roman"/>
              </a:rPr>
              <a:t> (accessed September 15, 2020).</a:t>
            </a:r>
            <a:endParaRPr sz="1000">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“Thetis Profiler.” Sea-Bird Scientific. </a:t>
            </a:r>
            <a:r>
              <a:rPr lang="en" sz="1000" u="sng">
                <a:solidFill>
                  <a:srgbClr val="1155CC"/>
                </a:solidFill>
                <a:highlight>
                  <a:srgbClr val="FFFFFF"/>
                </a:highlight>
                <a:latin typeface="Times New Roman"/>
                <a:ea typeface="Times New Roman"/>
                <a:cs typeface="Times New Roman"/>
                <a:sym typeface="Times New Roman"/>
                <a:hlinkClick r:id="rId6">
                  <a:extLst>
                    <a:ext uri="{A12FA001-AC4F-418D-AE19-62706E023703}">
                      <ahyp:hlinkClr val="tx"/>
                    </a:ext>
                  </a:extLst>
                </a:hlinkClick>
              </a:rPr>
              <a:t>https://www.seabird.com/systems/thetis-profiler/family?productCategoryId=54627869948</a:t>
            </a:r>
            <a:r>
              <a:rPr lang="en" sz="1000">
                <a:highlight>
                  <a:srgbClr val="FFFFFF"/>
                </a:highlight>
                <a:latin typeface="Times New Roman"/>
                <a:ea typeface="Times New Roman"/>
                <a:cs typeface="Times New Roman"/>
                <a:sym typeface="Times New Roman"/>
              </a:rPr>
              <a:t> (accessed September 13, 2020).</a:t>
            </a:r>
            <a:endParaRPr sz="1000">
              <a:highlight>
                <a:srgbClr val="FFFFFF"/>
              </a:highlight>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“What is LoRa®?” Semtech. </a:t>
            </a:r>
            <a:r>
              <a:rPr lang="en" sz="1000" u="sng">
                <a:solidFill>
                  <a:srgbClr val="1155CC"/>
                </a:solidFill>
                <a:highlight>
                  <a:srgbClr val="FFFFFF"/>
                </a:highlight>
                <a:latin typeface="Times New Roman"/>
                <a:ea typeface="Times New Roman"/>
                <a:cs typeface="Times New Roman"/>
                <a:sym typeface="Times New Roman"/>
                <a:hlinkClick r:id="rId7">
                  <a:extLst>
                    <a:ext uri="{A12FA001-AC4F-418D-AE19-62706E023703}">
                      <ahyp:hlinkClr val="tx"/>
                    </a:ext>
                  </a:extLst>
                </a:hlinkClick>
              </a:rPr>
              <a:t>https://www.semtech.com/lora/what-is-lora</a:t>
            </a:r>
            <a:r>
              <a:rPr lang="en" sz="1000">
                <a:highlight>
                  <a:srgbClr val="FFFFFF"/>
                </a:highlight>
                <a:latin typeface="Times New Roman"/>
                <a:ea typeface="Times New Roman"/>
                <a:cs typeface="Times New Roman"/>
                <a:sym typeface="Times New Roman"/>
              </a:rPr>
              <a:t> (accessed September 13, 2020)</a:t>
            </a:r>
            <a:endParaRPr sz="1000">
              <a:highlight>
                <a:srgbClr val="FFFFFF"/>
              </a:highlight>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Faizal, M., Ahmed, M. and Lee, Y., “A Design Outline for Floating Point Absorber Wave Energy Converters,” </a:t>
            </a:r>
            <a:r>
              <a:rPr i="1" lang="en" sz="1000">
                <a:highlight>
                  <a:srgbClr val="FFFFFF"/>
                </a:highlight>
                <a:latin typeface="Times New Roman"/>
                <a:ea typeface="Times New Roman"/>
                <a:cs typeface="Times New Roman"/>
                <a:sym typeface="Times New Roman"/>
              </a:rPr>
              <a:t>Advances in Mechanical Engineering</a:t>
            </a:r>
            <a:r>
              <a:rPr lang="en" sz="1000">
                <a:highlight>
                  <a:srgbClr val="FFFFFF"/>
                </a:highlight>
                <a:latin typeface="Times New Roman"/>
                <a:ea typeface="Times New Roman"/>
                <a:cs typeface="Times New Roman"/>
                <a:sym typeface="Times New Roman"/>
              </a:rPr>
              <a:t>, vol. 6, Feb. 15, </a:t>
            </a:r>
            <a:r>
              <a:rPr lang="en" sz="1000" u="sng">
                <a:solidFill>
                  <a:srgbClr val="1155CC"/>
                </a:solidFill>
                <a:highlight>
                  <a:srgbClr val="FFFFFF"/>
                </a:highlight>
                <a:latin typeface="Times New Roman"/>
                <a:ea typeface="Times New Roman"/>
                <a:cs typeface="Times New Roman"/>
                <a:sym typeface="Times New Roman"/>
                <a:hlinkClick r:id="rId8">
                  <a:extLst>
                    <a:ext uri="{A12FA001-AC4F-418D-AE19-62706E023703}">
                      <ahyp:hlinkClr val="tx"/>
                    </a:ext>
                  </a:extLst>
                </a:hlinkClick>
              </a:rPr>
              <a:t>https://journals.sagepub.com/doi/10.1155/2014/846097</a:t>
            </a:r>
            <a:r>
              <a:rPr lang="en" sz="1000">
                <a:highlight>
                  <a:srgbClr val="FFFFFF"/>
                </a:highlight>
                <a:latin typeface="Times New Roman"/>
                <a:ea typeface="Times New Roman"/>
                <a:cs typeface="Times New Roman"/>
                <a:sym typeface="Times New Roman"/>
              </a:rPr>
              <a:t> (accessed September 13, 2020).</a:t>
            </a:r>
            <a:endParaRPr sz="1000">
              <a:highlight>
                <a:srgbClr val="FFFFFF"/>
              </a:highlight>
              <a:latin typeface="Times New Roman"/>
              <a:ea typeface="Times New Roman"/>
              <a:cs typeface="Times New Roman"/>
              <a:sym typeface="Times New Roman"/>
            </a:endParaRPr>
          </a:p>
          <a:p>
            <a:pPr indent="-292100" lvl="0" marL="457200" rtl="0" algn="l">
              <a:lnSpc>
                <a:spcPct val="200000"/>
              </a:lnSpc>
              <a:spcBef>
                <a:spcPts val="0"/>
              </a:spcBef>
              <a:spcAft>
                <a:spcPts val="0"/>
              </a:spcAft>
              <a:buSzPts val="1000"/>
              <a:buFont typeface="Times New Roman"/>
              <a:buAutoNum type="arabicPeriod"/>
            </a:pPr>
            <a:r>
              <a:rPr lang="en" sz="1000">
                <a:highlight>
                  <a:srgbClr val="FFFFFF"/>
                </a:highlight>
                <a:latin typeface="Times New Roman"/>
                <a:ea typeface="Times New Roman"/>
                <a:cs typeface="Times New Roman"/>
                <a:sym typeface="Times New Roman"/>
              </a:rPr>
              <a:t>“Energy And The Environment-A Coastal Perspective - Attenuators.” Coastal Energy And Environment.web.unc.edu. </a:t>
            </a:r>
            <a:r>
              <a:rPr lang="en" sz="1000" u="sng">
                <a:solidFill>
                  <a:srgbClr val="1155CC"/>
                </a:solidFill>
                <a:highlight>
                  <a:srgbClr val="FFFFFF"/>
                </a:highlight>
                <a:latin typeface="Times New Roman"/>
                <a:ea typeface="Times New Roman"/>
                <a:cs typeface="Times New Roman"/>
                <a:sym typeface="Times New Roman"/>
                <a:hlinkClick r:id="rId9">
                  <a:extLst>
                    <a:ext uri="{A12FA001-AC4F-418D-AE19-62706E023703}">
                      <ahyp:hlinkClr val="tx"/>
                    </a:ext>
                  </a:extLst>
                </a:hlinkClick>
              </a:rPr>
              <a:t>http://coastalenergyandenvironment.web.unc.edu/ocean-energy-generating-technologies/wave-energy/the-pelamis-wave-energy-converter/</a:t>
            </a:r>
            <a:r>
              <a:rPr lang="en" sz="1000">
                <a:highlight>
                  <a:srgbClr val="FFFFFF"/>
                </a:highlight>
                <a:latin typeface="Times New Roman"/>
                <a:ea typeface="Times New Roman"/>
                <a:cs typeface="Times New Roman"/>
                <a:sym typeface="Times New Roman"/>
              </a:rPr>
              <a:t> </a:t>
            </a:r>
            <a:endParaRPr sz="1000">
              <a:highlight>
                <a:srgbClr val="FFFFFF"/>
              </a:highlight>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Roadmap</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Introduction</a:t>
            </a:r>
            <a:endParaRPr sz="1500"/>
          </a:p>
          <a:p>
            <a:pPr indent="-323850" lvl="0" marL="457200" rtl="0" algn="l">
              <a:spcBef>
                <a:spcPts val="0"/>
              </a:spcBef>
              <a:spcAft>
                <a:spcPts val="0"/>
              </a:spcAft>
              <a:buSzPts val="1500"/>
              <a:buChar char="●"/>
            </a:pPr>
            <a:r>
              <a:rPr lang="en" sz="1500"/>
              <a:t>System Block Diagram </a:t>
            </a:r>
            <a:endParaRPr sz="1500"/>
          </a:p>
          <a:p>
            <a:pPr indent="-323850" lvl="0" marL="457200" rtl="0" algn="l">
              <a:spcBef>
                <a:spcPts val="0"/>
              </a:spcBef>
              <a:spcAft>
                <a:spcPts val="0"/>
              </a:spcAft>
              <a:buSzPts val="1500"/>
              <a:buChar char="●"/>
            </a:pPr>
            <a:r>
              <a:rPr lang="en" sz="1500"/>
              <a:t>Power Design</a:t>
            </a:r>
            <a:endParaRPr sz="1500"/>
          </a:p>
          <a:p>
            <a:pPr indent="-323850" lvl="0" marL="457200" rtl="0" algn="l">
              <a:spcBef>
                <a:spcPts val="0"/>
              </a:spcBef>
              <a:spcAft>
                <a:spcPts val="0"/>
              </a:spcAft>
              <a:buSzPts val="1500"/>
              <a:buChar char="●"/>
            </a:pPr>
            <a:r>
              <a:rPr lang="en" sz="1500"/>
              <a:t>Communication Module</a:t>
            </a:r>
            <a:endParaRPr sz="1500"/>
          </a:p>
          <a:p>
            <a:pPr indent="-323850" lvl="0" marL="457200" rtl="0" algn="l">
              <a:spcBef>
                <a:spcPts val="0"/>
              </a:spcBef>
              <a:spcAft>
                <a:spcPts val="0"/>
              </a:spcAft>
              <a:buSzPts val="1500"/>
              <a:buChar char="●"/>
            </a:pPr>
            <a:r>
              <a:rPr lang="en" sz="1500"/>
              <a:t>Processor</a:t>
            </a:r>
            <a:endParaRPr sz="1500"/>
          </a:p>
          <a:p>
            <a:pPr indent="-323850" lvl="0" marL="457200" rtl="0" algn="l">
              <a:spcBef>
                <a:spcPts val="0"/>
              </a:spcBef>
              <a:spcAft>
                <a:spcPts val="0"/>
              </a:spcAft>
              <a:buSzPts val="1500"/>
              <a:buChar char="●"/>
            </a:pPr>
            <a:r>
              <a:rPr lang="en" sz="1500"/>
              <a:t>Current Status</a:t>
            </a:r>
            <a:endParaRPr sz="1500"/>
          </a:p>
          <a:p>
            <a:pPr indent="-323850" lvl="0" marL="457200" rtl="0" algn="l">
              <a:spcBef>
                <a:spcPts val="0"/>
              </a:spcBef>
              <a:spcAft>
                <a:spcPts val="0"/>
              </a:spcAft>
              <a:buSzPts val="1500"/>
              <a:buChar char="●"/>
            </a:pPr>
            <a:r>
              <a:rPr lang="en" sz="1500"/>
              <a:t>Schedule</a:t>
            </a:r>
            <a:endParaRPr sz="1500"/>
          </a:p>
          <a:p>
            <a:pPr indent="-323850" lvl="0" marL="457200" rtl="0" algn="l">
              <a:spcBef>
                <a:spcPts val="0"/>
              </a:spcBef>
              <a:spcAft>
                <a:spcPts val="0"/>
              </a:spcAft>
              <a:buSzPts val="1500"/>
              <a:buChar char="●"/>
            </a:pPr>
            <a:r>
              <a:rPr lang="en" sz="1500"/>
              <a:t>Cost Analysis</a:t>
            </a:r>
            <a:endParaRPr sz="1500"/>
          </a:p>
          <a:p>
            <a:pPr indent="-323850" lvl="0" marL="457200" rtl="0" algn="l">
              <a:spcBef>
                <a:spcPts val="0"/>
              </a:spcBef>
              <a:spcAft>
                <a:spcPts val="0"/>
              </a:spcAft>
              <a:buSzPts val="1500"/>
              <a:buChar char="●"/>
            </a:pPr>
            <a:r>
              <a:rPr lang="en" sz="1500"/>
              <a:t>Questions</a:t>
            </a:r>
            <a:endParaRPr sz="1500"/>
          </a:p>
        </p:txBody>
      </p:sp>
      <p:pic>
        <p:nvPicPr>
          <p:cNvPr id="74" name="Google Shape;74;p14"/>
          <p:cNvPicPr preferRelativeResize="0"/>
          <p:nvPr/>
        </p:nvPicPr>
        <p:blipFill>
          <a:blip r:embed="rId3">
            <a:alphaModFix/>
          </a:blip>
          <a:stretch>
            <a:fillRect/>
          </a:stretch>
        </p:blipFill>
        <p:spPr>
          <a:xfrm>
            <a:off x="4674575" y="633163"/>
            <a:ext cx="3877174" cy="3877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t>Prince William Sound, Gulf of Alaska</a:t>
            </a:r>
            <a:endParaRPr sz="1700"/>
          </a:p>
          <a:p>
            <a:pPr indent="-336550" lvl="1" marL="914400" rtl="0" algn="l">
              <a:spcBef>
                <a:spcPts val="0"/>
              </a:spcBef>
              <a:spcAft>
                <a:spcPts val="0"/>
              </a:spcAft>
              <a:buSzPts val="1700"/>
              <a:buChar char="○"/>
            </a:pPr>
            <a:r>
              <a:rPr lang="en" sz="1700"/>
              <a:t>Exxon-Valdez Oil Spill (1989)</a:t>
            </a:r>
            <a:endParaRPr sz="1700"/>
          </a:p>
          <a:p>
            <a:pPr indent="-336550" lvl="0" marL="457200" rtl="0" algn="l">
              <a:spcBef>
                <a:spcPts val="0"/>
              </a:spcBef>
              <a:spcAft>
                <a:spcPts val="0"/>
              </a:spcAft>
              <a:buSzPts val="1700"/>
              <a:buChar char="●"/>
            </a:pPr>
            <a:r>
              <a:rPr lang="en" sz="1700"/>
              <a:t>Prince William Sound autonomous moored profiler</a:t>
            </a:r>
            <a:endParaRPr sz="1700"/>
          </a:p>
          <a:p>
            <a:pPr indent="-336550" lvl="1" marL="914400" rtl="0" algn="l">
              <a:spcBef>
                <a:spcPts val="0"/>
              </a:spcBef>
              <a:spcAft>
                <a:spcPts val="0"/>
              </a:spcAft>
              <a:buSzPts val="1700"/>
              <a:buChar char="○"/>
            </a:pPr>
            <a:r>
              <a:rPr lang="en" sz="1700"/>
              <a:t>Pain points of the profiler</a:t>
            </a:r>
            <a:endParaRPr sz="1700"/>
          </a:p>
          <a:p>
            <a:pPr indent="-336550" lvl="1" marL="914400" rtl="0" algn="l">
              <a:spcBef>
                <a:spcPts val="0"/>
              </a:spcBef>
              <a:spcAft>
                <a:spcPts val="0"/>
              </a:spcAft>
              <a:buSzPts val="1700"/>
              <a:buChar char="○"/>
            </a:pPr>
            <a:r>
              <a:rPr lang="en" sz="1700"/>
              <a:t>Our solution and proposal</a:t>
            </a:r>
            <a:endParaRPr sz="1700"/>
          </a:p>
          <a:p>
            <a:pPr indent="0" lvl="0" marL="914400" rtl="0" algn="l">
              <a:spcBef>
                <a:spcPts val="1600"/>
              </a:spcBef>
              <a:spcAft>
                <a:spcPts val="1600"/>
              </a:spcAft>
              <a:buNone/>
            </a:pPr>
            <a:r>
              <a:t/>
            </a:r>
            <a:endParaRPr sz="1700"/>
          </a:p>
        </p:txBody>
      </p:sp>
      <p:pic>
        <p:nvPicPr>
          <p:cNvPr id="81" name="Google Shape;81;p15"/>
          <p:cNvPicPr preferRelativeResize="0"/>
          <p:nvPr/>
        </p:nvPicPr>
        <p:blipFill>
          <a:blip r:embed="rId3">
            <a:alphaModFix/>
          </a:blip>
          <a:stretch>
            <a:fillRect/>
          </a:stretch>
        </p:blipFill>
        <p:spPr>
          <a:xfrm>
            <a:off x="4656419" y="2440475"/>
            <a:ext cx="3892504" cy="2299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1347623" y="1252525"/>
            <a:ext cx="6448751" cy="3460025"/>
          </a:xfrm>
          <a:prstGeom prst="rect">
            <a:avLst/>
          </a:prstGeom>
          <a:noFill/>
          <a:ln>
            <a:noFill/>
          </a:ln>
        </p:spPr>
      </p:pic>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Block Diagram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a:t>
            </a:r>
            <a:r>
              <a:rPr lang="en"/>
              <a:t>Solution: Power</a:t>
            </a:r>
            <a:endParaRPr/>
          </a:p>
        </p:txBody>
      </p:sp>
      <p:sp>
        <p:nvSpPr>
          <p:cNvPr id="93" name="Google Shape;93;p17"/>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u="sng"/>
              <a:t>Attenuator</a:t>
            </a:r>
            <a:endParaRPr/>
          </a:p>
          <a:p>
            <a:pPr indent="-317500" lvl="0" marL="457200" rtl="0" algn="l">
              <a:lnSpc>
                <a:spcPct val="100000"/>
              </a:lnSpc>
              <a:spcBef>
                <a:spcPts val="1600"/>
              </a:spcBef>
              <a:spcAft>
                <a:spcPts val="0"/>
              </a:spcAft>
              <a:buSzPts val="1400"/>
              <a:buChar char="●"/>
            </a:pPr>
            <a:r>
              <a:rPr lang="en"/>
              <a:t>Wave energy converters that are oriented parallel to the direction of wave travel</a:t>
            </a:r>
            <a:endParaRPr/>
          </a:p>
          <a:p>
            <a:pPr indent="-317500" lvl="0" marL="457200" rtl="0" algn="l">
              <a:lnSpc>
                <a:spcPct val="100000"/>
              </a:lnSpc>
              <a:spcBef>
                <a:spcPts val="0"/>
              </a:spcBef>
              <a:spcAft>
                <a:spcPts val="0"/>
              </a:spcAft>
              <a:buSzPts val="1400"/>
              <a:buChar char="●"/>
            </a:pPr>
            <a:r>
              <a:rPr lang="en"/>
              <a:t>Rely on the flexing of joints to generate power</a:t>
            </a:r>
            <a:endParaRPr/>
          </a:p>
          <a:p>
            <a:pPr indent="-317500" lvl="0" marL="457200" rtl="0" algn="l">
              <a:lnSpc>
                <a:spcPct val="100000"/>
              </a:lnSpc>
              <a:spcBef>
                <a:spcPts val="0"/>
              </a:spcBef>
              <a:spcAft>
                <a:spcPts val="0"/>
              </a:spcAft>
              <a:buSzPts val="1400"/>
              <a:buChar char="●"/>
            </a:pPr>
            <a:r>
              <a:rPr lang="en"/>
              <a:t>Subsea cable connected between attenuator and profiler for constant charge</a:t>
            </a:r>
            <a:endParaRPr/>
          </a:p>
          <a:p>
            <a:pPr indent="-317500" lvl="0" marL="457200" rtl="0" algn="l">
              <a:lnSpc>
                <a:spcPct val="100000"/>
              </a:lnSpc>
              <a:spcBef>
                <a:spcPts val="0"/>
              </a:spcBef>
              <a:spcAft>
                <a:spcPts val="0"/>
              </a:spcAft>
              <a:buSzPts val="1400"/>
              <a:buChar char="●"/>
            </a:pPr>
            <a:r>
              <a:rPr lang="en"/>
              <a:t>Add-on</a:t>
            </a:r>
            <a:endParaRPr/>
          </a:p>
        </p:txBody>
      </p:sp>
      <p:pic>
        <p:nvPicPr>
          <p:cNvPr id="94" name="Google Shape;94;p17"/>
          <p:cNvPicPr preferRelativeResize="0"/>
          <p:nvPr/>
        </p:nvPicPr>
        <p:blipFill>
          <a:blip r:embed="rId3">
            <a:alphaModFix/>
          </a:blip>
          <a:stretch>
            <a:fillRect/>
          </a:stretch>
        </p:blipFill>
        <p:spPr>
          <a:xfrm>
            <a:off x="4464000" y="1469250"/>
            <a:ext cx="4527599" cy="2782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Alternative: Power</a:t>
            </a:r>
            <a:endParaRPr/>
          </a:p>
        </p:txBody>
      </p:sp>
      <p:sp>
        <p:nvSpPr>
          <p:cNvPr id="100" name="Google Shape;100;p18"/>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Point Absorber</a:t>
            </a:r>
            <a:endParaRPr b="1" u="sng"/>
          </a:p>
          <a:p>
            <a:pPr indent="-317500" lvl="0" marL="457200" rtl="0" algn="l">
              <a:spcBef>
                <a:spcPts val="1600"/>
              </a:spcBef>
              <a:spcAft>
                <a:spcPts val="0"/>
              </a:spcAft>
              <a:buSzPts val="1400"/>
              <a:buChar char="●"/>
            </a:pPr>
            <a:r>
              <a:rPr lang="en"/>
              <a:t>Utilizes the motion of the surface waves to generate electricity</a:t>
            </a:r>
            <a:endParaRPr/>
          </a:p>
          <a:p>
            <a:pPr indent="-317500" lvl="0" marL="457200" rtl="0" algn="l">
              <a:spcBef>
                <a:spcPts val="0"/>
              </a:spcBef>
              <a:spcAft>
                <a:spcPts val="0"/>
              </a:spcAft>
              <a:buSzPts val="1400"/>
              <a:buChar char="●"/>
            </a:pPr>
            <a:r>
              <a:rPr lang="en"/>
              <a:t>Resembles a buoy</a:t>
            </a:r>
            <a:endParaRPr/>
          </a:p>
          <a:p>
            <a:pPr indent="-317500" lvl="0" marL="457200" rtl="0" algn="l">
              <a:spcBef>
                <a:spcPts val="0"/>
              </a:spcBef>
              <a:spcAft>
                <a:spcPts val="0"/>
              </a:spcAft>
              <a:buSzPts val="1400"/>
              <a:buChar char="●"/>
            </a:pPr>
            <a:r>
              <a:rPr lang="en"/>
              <a:t>One of the most common design types </a:t>
            </a:r>
            <a:endParaRPr/>
          </a:p>
        </p:txBody>
      </p:sp>
      <p:sp>
        <p:nvSpPr>
          <p:cNvPr id="101" name="Google Shape;101;p18"/>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Submerged Pressure Differential </a:t>
            </a:r>
            <a:endParaRPr b="1" u="sng"/>
          </a:p>
          <a:p>
            <a:pPr indent="-317500" lvl="0" marL="457200" rtl="0" algn="l">
              <a:spcBef>
                <a:spcPts val="1600"/>
              </a:spcBef>
              <a:spcAft>
                <a:spcPts val="0"/>
              </a:spcAft>
              <a:buSzPts val="1400"/>
              <a:buChar char="●"/>
            </a:pPr>
            <a:r>
              <a:rPr lang="en"/>
              <a:t>Rests on or near the seafloor </a:t>
            </a:r>
            <a:endParaRPr/>
          </a:p>
          <a:p>
            <a:pPr indent="-317500" lvl="0" marL="457200" rtl="0" algn="l">
              <a:spcBef>
                <a:spcPts val="0"/>
              </a:spcBef>
              <a:spcAft>
                <a:spcPts val="0"/>
              </a:spcAft>
              <a:buSzPts val="1400"/>
              <a:buChar char="●"/>
            </a:pPr>
            <a:r>
              <a:rPr lang="en"/>
              <a:t>Relies on pressure fluctuations as a wave passes overhead</a:t>
            </a:r>
            <a:endParaRPr/>
          </a:p>
        </p:txBody>
      </p:sp>
      <p:pic>
        <p:nvPicPr>
          <p:cNvPr id="102" name="Google Shape;102;p18"/>
          <p:cNvPicPr preferRelativeResize="0"/>
          <p:nvPr/>
        </p:nvPicPr>
        <p:blipFill>
          <a:blip r:embed="rId3">
            <a:alphaModFix/>
          </a:blip>
          <a:stretch>
            <a:fillRect/>
          </a:stretch>
        </p:blipFill>
        <p:spPr>
          <a:xfrm>
            <a:off x="777925" y="2926739"/>
            <a:ext cx="2751599" cy="2065212"/>
          </a:xfrm>
          <a:prstGeom prst="rect">
            <a:avLst/>
          </a:prstGeom>
          <a:noFill/>
          <a:ln>
            <a:noFill/>
          </a:ln>
        </p:spPr>
      </p:pic>
      <p:pic>
        <p:nvPicPr>
          <p:cNvPr id="103" name="Google Shape;103;p18"/>
          <p:cNvPicPr preferRelativeResize="0"/>
          <p:nvPr/>
        </p:nvPicPr>
        <p:blipFill>
          <a:blip r:embed="rId4">
            <a:alphaModFix/>
          </a:blip>
          <a:stretch>
            <a:fillRect/>
          </a:stretch>
        </p:blipFill>
        <p:spPr>
          <a:xfrm>
            <a:off x="4832400" y="2962825"/>
            <a:ext cx="3512750" cy="2029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Solution: Communication Module</a:t>
            </a:r>
            <a:endParaRPr/>
          </a:p>
        </p:txBody>
      </p:sp>
      <p:sp>
        <p:nvSpPr>
          <p:cNvPr id="109" name="Google Shape;109;p19"/>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Not the main area of expertise </a:t>
            </a:r>
            <a:endParaRPr/>
          </a:p>
          <a:p>
            <a:pPr indent="-317500" lvl="0" marL="457200" rtl="0" algn="l">
              <a:lnSpc>
                <a:spcPct val="100000"/>
              </a:lnSpc>
              <a:spcBef>
                <a:spcPts val="0"/>
              </a:spcBef>
              <a:spcAft>
                <a:spcPts val="0"/>
              </a:spcAft>
              <a:buSzPts val="1400"/>
              <a:buChar char="●"/>
            </a:pPr>
            <a:r>
              <a:rPr lang="en"/>
              <a:t>LoRa / LoRaWAN radio</a:t>
            </a:r>
            <a:endParaRPr/>
          </a:p>
          <a:p>
            <a:pPr indent="-317500" lvl="0" marL="457200" rtl="0" algn="l">
              <a:lnSpc>
                <a:spcPct val="100000"/>
              </a:lnSpc>
              <a:spcBef>
                <a:spcPts val="0"/>
              </a:spcBef>
              <a:spcAft>
                <a:spcPts val="0"/>
              </a:spcAft>
              <a:buSzPts val="1400"/>
              <a:buChar char="●"/>
            </a:pPr>
            <a:r>
              <a:rPr lang="en"/>
              <a:t>2 Km line of sight</a:t>
            </a:r>
            <a:endParaRPr/>
          </a:p>
          <a:p>
            <a:pPr indent="-317500" lvl="1" marL="914400" rtl="0" algn="l">
              <a:lnSpc>
                <a:spcPct val="100000"/>
              </a:lnSpc>
              <a:spcBef>
                <a:spcPts val="0"/>
              </a:spcBef>
              <a:spcAft>
                <a:spcPts val="0"/>
              </a:spcAft>
              <a:buSzPts val="1400"/>
              <a:buChar char="○"/>
            </a:pPr>
            <a:r>
              <a:rPr lang="en" sz="1400"/>
              <a:t>Up to 20 Km with directional antennas</a:t>
            </a:r>
            <a:endParaRPr sz="1400"/>
          </a:p>
          <a:p>
            <a:pPr indent="-317500" lvl="0" marL="457200" rtl="0" algn="l">
              <a:lnSpc>
                <a:spcPct val="100000"/>
              </a:lnSpc>
              <a:spcBef>
                <a:spcPts val="0"/>
              </a:spcBef>
              <a:spcAft>
                <a:spcPts val="0"/>
              </a:spcAft>
              <a:buSzPts val="1400"/>
              <a:buChar char="●"/>
            </a:pPr>
            <a:r>
              <a:rPr lang="en"/>
              <a:t>SPI interface</a:t>
            </a:r>
            <a:endParaRPr/>
          </a:p>
          <a:p>
            <a:pPr indent="-317500" lvl="0" marL="457200" rtl="0" algn="l">
              <a:lnSpc>
                <a:spcPct val="100000"/>
              </a:lnSpc>
              <a:spcBef>
                <a:spcPts val="0"/>
              </a:spcBef>
              <a:spcAft>
                <a:spcPts val="0"/>
              </a:spcAft>
              <a:buSzPts val="1400"/>
              <a:buChar char="●"/>
            </a:pPr>
            <a:r>
              <a:rPr lang="en"/>
              <a:t>868MHz or 915MHz transmission/ reception</a:t>
            </a:r>
            <a:endParaRPr/>
          </a:p>
          <a:p>
            <a:pPr indent="-317500" lvl="0" marL="457200" rtl="0" algn="l">
              <a:lnSpc>
                <a:spcPct val="100000"/>
              </a:lnSpc>
              <a:spcBef>
                <a:spcPts val="0"/>
              </a:spcBef>
              <a:spcAft>
                <a:spcPts val="0"/>
              </a:spcAft>
              <a:buSzPts val="1400"/>
              <a:buChar char="●"/>
            </a:pPr>
            <a:r>
              <a:rPr lang="en"/>
              <a:t>Has prewritten libraries</a:t>
            </a:r>
            <a:endParaRPr/>
          </a:p>
        </p:txBody>
      </p:sp>
      <p:pic>
        <p:nvPicPr>
          <p:cNvPr id="110" name="Google Shape;110;p19"/>
          <p:cNvPicPr preferRelativeResize="0"/>
          <p:nvPr/>
        </p:nvPicPr>
        <p:blipFill>
          <a:blip r:embed="rId3">
            <a:alphaModFix/>
          </a:blip>
          <a:stretch>
            <a:fillRect/>
          </a:stretch>
        </p:blipFill>
        <p:spPr>
          <a:xfrm>
            <a:off x="4571998" y="1332125"/>
            <a:ext cx="4224825" cy="317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Solution: </a:t>
            </a:r>
            <a:r>
              <a:rPr lang="en"/>
              <a:t>Processor</a:t>
            </a:r>
            <a:endParaRPr/>
          </a:p>
        </p:txBody>
      </p:sp>
      <p:graphicFrame>
        <p:nvGraphicFramePr>
          <p:cNvPr id="116" name="Google Shape;116;p20"/>
          <p:cNvGraphicFramePr/>
          <p:nvPr/>
        </p:nvGraphicFramePr>
        <p:xfrm>
          <a:off x="1717500" y="1152425"/>
          <a:ext cx="3000000" cy="3000000"/>
        </p:xfrm>
        <a:graphic>
          <a:graphicData uri="http://schemas.openxmlformats.org/drawingml/2006/table">
            <a:tbl>
              <a:tblPr>
                <a:noFill/>
                <a:tableStyleId>{883F4FAB-DC85-4A2C-95AC-E0363B4385BE}</a:tableStyleId>
              </a:tblPr>
              <a:tblGrid>
                <a:gridCol w="951500"/>
                <a:gridCol w="951500"/>
                <a:gridCol w="951500"/>
                <a:gridCol w="951500"/>
                <a:gridCol w="951500"/>
                <a:gridCol w="951500"/>
              </a:tblGrid>
              <a:tr h="803775">
                <a:tc>
                  <a:txBody>
                    <a:bodyPr/>
                    <a:lstStyle/>
                    <a:p>
                      <a:pPr indent="0" lvl="0" marL="0" rtl="0" algn="l">
                        <a:lnSpc>
                          <a:spcPct val="200000"/>
                        </a:lnSpc>
                        <a:spcBef>
                          <a:spcPts val="0"/>
                        </a:spcBef>
                        <a:spcAft>
                          <a:spcPts val="0"/>
                        </a:spcAft>
                        <a:buNone/>
                      </a:pPr>
                      <a:r>
                        <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RPi 4</a:t>
                      </a:r>
                      <a:endParaRPr b="1" sz="1200">
                        <a:latin typeface="Times New Roman"/>
                        <a:ea typeface="Times New Roman"/>
                        <a:cs typeface="Times New Roman"/>
                        <a:sym typeface="Times New Roman"/>
                      </a:endParaRPr>
                    </a:p>
                  </a:txBody>
                  <a:tcPr marT="63500" marB="63500" marR="63500" marL="63500">
                    <a:solidFill>
                      <a:srgbClr val="C9DAF8"/>
                    </a:solidFill>
                  </a:tcPr>
                </a:tc>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RPi 3 B+</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RPi 3 </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Odroid C4 </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BeagleBone Black</a:t>
                      </a:r>
                      <a:endParaRPr sz="1200">
                        <a:latin typeface="Times New Roman"/>
                        <a:ea typeface="Times New Roman"/>
                        <a:cs typeface="Times New Roman"/>
                        <a:sym typeface="Times New Roman"/>
                      </a:endParaRPr>
                    </a:p>
                  </a:txBody>
                  <a:tcPr marT="63500" marB="63500" marR="63500" marL="63500"/>
                </a:tc>
              </a:tr>
              <a:tr h="803775">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Power at idle </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540 mA (2.7 W)</a:t>
                      </a:r>
                      <a:endParaRPr sz="1200">
                        <a:latin typeface="Times New Roman"/>
                        <a:ea typeface="Times New Roman"/>
                        <a:cs typeface="Times New Roman"/>
                        <a:sym typeface="Times New Roman"/>
                      </a:endParaRPr>
                    </a:p>
                  </a:txBody>
                  <a:tcPr marT="63500" marB="63500" marR="63500" marL="63500">
                    <a:solidFill>
                      <a:srgbClr val="C9DAF8"/>
                    </a:solidFill>
                  </a:tcPr>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350 mA (1.9 W)</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260 mA (1.4 W)</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1.9 W</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290 mA (1.45 W)</a:t>
                      </a:r>
                      <a:endParaRPr sz="1200">
                        <a:latin typeface="Times New Roman"/>
                        <a:ea typeface="Times New Roman"/>
                        <a:cs typeface="Times New Roman"/>
                        <a:sym typeface="Times New Roman"/>
                      </a:endParaRPr>
                    </a:p>
                  </a:txBody>
                  <a:tcPr marT="63500" marB="63500" marR="63500" marL="63500"/>
                </a:tc>
              </a:tr>
              <a:tr h="803775">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400% CPU load</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1280 mA (6.4 W)</a:t>
                      </a:r>
                      <a:endParaRPr sz="1200">
                        <a:latin typeface="Times New Roman"/>
                        <a:ea typeface="Times New Roman"/>
                        <a:cs typeface="Times New Roman"/>
                        <a:sym typeface="Times New Roman"/>
                      </a:endParaRPr>
                    </a:p>
                  </a:txBody>
                  <a:tcPr marT="63500" marB="63500" marR="63500" marL="63500">
                    <a:solidFill>
                      <a:srgbClr val="C9DAF8"/>
                    </a:solidFill>
                  </a:tcPr>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980 mA (5.1 W)</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730 mA (3.7 W)</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3.1-3.3 W</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63500" marB="63500" marR="63500" marL="63500"/>
                </a:tc>
              </a:tr>
              <a:tr h="461875">
                <a:tc>
                  <a:txBody>
                    <a:bodyPr/>
                    <a:lstStyle/>
                    <a:p>
                      <a:pPr indent="0" lvl="0" marL="0" rtl="0" algn="ctr">
                        <a:lnSpc>
                          <a:spcPct val="200000"/>
                        </a:lnSpc>
                        <a:spcBef>
                          <a:spcPts val="0"/>
                        </a:spcBef>
                        <a:spcAft>
                          <a:spcPts val="0"/>
                        </a:spcAft>
                        <a:buNone/>
                      </a:pPr>
                      <a:r>
                        <a:rPr b="1" lang="en" sz="1200">
                          <a:latin typeface="Times New Roman"/>
                          <a:ea typeface="Times New Roman"/>
                          <a:cs typeface="Times New Roman"/>
                          <a:sym typeface="Times New Roman"/>
                        </a:rPr>
                        <a:t>Clock Speed</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1.5GHz</a:t>
                      </a:r>
                      <a:endParaRPr sz="1200">
                        <a:latin typeface="Times New Roman"/>
                        <a:ea typeface="Times New Roman"/>
                        <a:cs typeface="Times New Roman"/>
                        <a:sym typeface="Times New Roman"/>
                      </a:endParaRPr>
                    </a:p>
                  </a:txBody>
                  <a:tcPr marT="63500" marB="63500" marR="63500" marL="63500">
                    <a:solidFill>
                      <a:srgbClr val="C9DAF8"/>
                    </a:solidFill>
                  </a:tcPr>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1.4GHz</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1.4GHz</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2.0 GHz</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1.0 GHz</a:t>
                      </a:r>
                      <a:endParaRPr sz="1200">
                        <a:latin typeface="Times New Roman"/>
                        <a:ea typeface="Times New Roman"/>
                        <a:cs typeface="Times New Roman"/>
                        <a:sym typeface="Times New Roman"/>
                      </a:endParaRPr>
                    </a:p>
                  </a:txBody>
                  <a:tcPr marT="63500" marB="63500" marR="63500" marL="63500"/>
                </a:tc>
              </a:tr>
              <a:tr h="803775">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RAM</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1GB/2GB/4GB</a:t>
                      </a:r>
                      <a:endParaRPr sz="1200">
                        <a:latin typeface="Times New Roman"/>
                        <a:ea typeface="Times New Roman"/>
                        <a:cs typeface="Times New Roman"/>
                        <a:sym typeface="Times New Roman"/>
                      </a:endParaRPr>
                    </a:p>
                  </a:txBody>
                  <a:tcPr marT="63500" marB="63500" marR="63500" marL="63500">
                    <a:solidFill>
                      <a:srgbClr val="C9DAF8"/>
                    </a:solidFill>
                  </a:tcPr>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1GB</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1GB</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4GB</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 sz="1200">
                          <a:latin typeface="Times New Roman"/>
                          <a:ea typeface="Times New Roman"/>
                          <a:cs typeface="Times New Roman"/>
                          <a:sym typeface="Times New Roman"/>
                        </a:rPr>
                        <a:t>512 MB</a:t>
                      </a:r>
                      <a:endParaRPr sz="1200">
                        <a:latin typeface="Times New Roman"/>
                        <a:ea typeface="Times New Roman"/>
                        <a:cs typeface="Times New Roman"/>
                        <a:sym typeface="Times New Roman"/>
                      </a:endParaRPr>
                    </a:p>
                  </a:txBody>
                  <a:tcPr marT="63500" marB="63500" marR="63500" marL="635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Status</a:t>
            </a:r>
            <a:endParaRPr/>
          </a:p>
        </p:txBody>
      </p:sp>
      <p:sp>
        <p:nvSpPr>
          <p:cNvPr id="122" name="Google Shape;122;p21"/>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Current Status</a:t>
            </a:r>
            <a:endParaRPr/>
          </a:p>
          <a:p>
            <a:pPr indent="-317500" lvl="0" marL="457200" rtl="0" algn="l">
              <a:spcBef>
                <a:spcPts val="1600"/>
              </a:spcBef>
              <a:spcAft>
                <a:spcPts val="0"/>
              </a:spcAft>
              <a:buSzPts val="1400"/>
              <a:buChar char="●"/>
            </a:pPr>
            <a:r>
              <a:rPr lang="en"/>
              <a:t>Design solution has been created</a:t>
            </a:r>
            <a:endParaRPr/>
          </a:p>
          <a:p>
            <a:pPr indent="-317500" lvl="0" marL="457200" rtl="0" algn="l">
              <a:spcBef>
                <a:spcPts val="0"/>
              </a:spcBef>
              <a:spcAft>
                <a:spcPts val="0"/>
              </a:spcAft>
              <a:buSzPts val="1400"/>
              <a:buChar char="●"/>
            </a:pPr>
            <a:r>
              <a:rPr lang="en"/>
              <a:t>Major components have been selected</a:t>
            </a:r>
            <a:endParaRPr/>
          </a:p>
          <a:p>
            <a:pPr indent="-304800" lvl="1" marL="914400" rtl="0" algn="l">
              <a:spcBef>
                <a:spcPts val="0"/>
              </a:spcBef>
              <a:spcAft>
                <a:spcPts val="0"/>
              </a:spcAft>
              <a:buSzPts val="1200"/>
              <a:buChar char="○"/>
            </a:pPr>
            <a:r>
              <a:rPr lang="en"/>
              <a:t>Wave</a:t>
            </a:r>
            <a:r>
              <a:rPr lang="en"/>
              <a:t> Power Converter - Attenuator</a:t>
            </a:r>
            <a:endParaRPr/>
          </a:p>
          <a:p>
            <a:pPr indent="-304800" lvl="1" marL="914400" rtl="0" algn="l">
              <a:spcBef>
                <a:spcPts val="0"/>
              </a:spcBef>
              <a:spcAft>
                <a:spcPts val="0"/>
              </a:spcAft>
              <a:buSzPts val="1200"/>
              <a:buChar char="○"/>
            </a:pPr>
            <a:r>
              <a:rPr lang="en"/>
              <a:t>Processor</a:t>
            </a:r>
            <a:endParaRPr/>
          </a:p>
          <a:p>
            <a:pPr indent="-304800" lvl="1" marL="914400" rtl="0" algn="l">
              <a:spcBef>
                <a:spcPts val="0"/>
              </a:spcBef>
              <a:spcAft>
                <a:spcPts val="0"/>
              </a:spcAft>
              <a:buSzPts val="1200"/>
              <a:buChar char="○"/>
            </a:pPr>
            <a:r>
              <a:rPr lang="en"/>
              <a:t>Communications Module</a:t>
            </a:r>
            <a:endParaRPr/>
          </a:p>
          <a:p>
            <a:pPr indent="0" lvl="0" marL="0" rtl="0" algn="l">
              <a:spcBef>
                <a:spcPts val="1600"/>
              </a:spcBef>
              <a:spcAft>
                <a:spcPts val="1600"/>
              </a:spcAft>
              <a:buNone/>
            </a:pPr>
            <a:r>
              <a:t/>
            </a:r>
            <a:endParaRPr/>
          </a:p>
        </p:txBody>
      </p:sp>
      <p:sp>
        <p:nvSpPr>
          <p:cNvPr id="123" name="Google Shape;123;p21"/>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Foreseeable Problems/Issues</a:t>
            </a:r>
            <a:endParaRPr b="1" u="sng"/>
          </a:p>
          <a:p>
            <a:pPr indent="-317500" lvl="0" marL="457200" rtl="0" algn="l">
              <a:spcBef>
                <a:spcPts val="1600"/>
              </a:spcBef>
              <a:spcAft>
                <a:spcPts val="0"/>
              </a:spcAft>
              <a:buSzPts val="1400"/>
              <a:buChar char="●"/>
            </a:pPr>
            <a:r>
              <a:rPr lang="en"/>
              <a:t>Scaling down attenuator to meet project specifications</a:t>
            </a:r>
            <a:endParaRPr/>
          </a:p>
          <a:p>
            <a:pPr indent="-317500" lvl="0" marL="457200" rtl="0" algn="l">
              <a:spcBef>
                <a:spcPts val="0"/>
              </a:spcBef>
              <a:spcAft>
                <a:spcPts val="0"/>
              </a:spcAft>
              <a:buSzPts val="1400"/>
              <a:buChar char="●"/>
            </a:pPr>
            <a:r>
              <a:rPr lang="en"/>
              <a:t>Supplying enough power to the system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