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h1pjrXNf15UR1R0/phqmJTRYsn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54BC3D-4E8D-4152-9169-E7EB82C39BED}">
  <a:tblStyle styleId="{3554BC3D-4E8D-4152-9169-E7EB82C39BE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p:cViewPr varScale="1">
        <p:scale>
          <a:sx n="121" d="100"/>
          <a:sy n="121" d="100"/>
        </p:scale>
        <p:origin x="1360" y="176"/>
      </p:cViewPr>
      <p:guideLst>
        <p:guide orient="horz" pos="2160"/>
        <p:guide pos="2880"/>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ce7a5cb65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ce7a5cb65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ace7a5cb65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ccddbc813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ccddbc81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accddbc813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ccddbc813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ccddbc813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With a total budget of $700, we only spent $311.89 on our system. Here you can see the breakdown of the cost, the biggest cost were the magnets for the generator device and the communication radios, however many items used in the prototype were provided by the labs at Georgia Tech and were not considered in the final cost</a:t>
            </a:r>
            <a:endParaRPr/>
          </a:p>
        </p:txBody>
      </p:sp>
      <p:sp>
        <p:nvSpPr>
          <p:cNvPr id="239" name="Google Shape;239;gaccddbc813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ccddbc813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ccddbc813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is a lot of future work to be done to get the system ready for scientists at prince william sound, some of this work includes </a:t>
            </a:r>
            <a:endParaRPr/>
          </a:p>
        </p:txBody>
      </p:sp>
      <p:sp>
        <p:nvSpPr>
          <p:cNvPr id="249" name="Google Shape;249;gaccddbc813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ccddbc813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accddbc813_0_1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accddbc813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ccddbc813_0_1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ccddbc813_0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accddbc813_0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ccddbc813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ccddbc813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Unfortunately, the current system has a number of problems so scientists at Prince William Sound turned to us to begin designing a new system.  The biggest problems with the current system is that there is no remote charging capability, scientists must go out and charge the profiler every month, another problem is that there is limited data transmission, much of the data is collected when the scientists are charging the system, and the profiler is proprietary and is no longer supported by the manufacture   </a:t>
            </a:r>
            <a:endParaRPr/>
          </a:p>
          <a:p>
            <a:pPr marL="0" lvl="0" indent="0" algn="l" rtl="0">
              <a:spcBef>
                <a:spcPts val="0"/>
              </a:spcBef>
              <a:spcAft>
                <a:spcPts val="0"/>
              </a:spcAft>
              <a:buNone/>
            </a:pPr>
            <a:r>
              <a:rPr lang="en-US"/>
              <a:t>To overcome these challenges in the new system we will implement a point absorber power generator to continuously charge the battery, we will include radio module to remotely send data collected from the instruments and battery cells that will be received by a base station Raspberry Pi and shown on a User Interface</a:t>
            </a:r>
            <a:endParaRPr/>
          </a:p>
        </p:txBody>
      </p:sp>
      <p:sp>
        <p:nvSpPr>
          <p:cNvPr id="146" name="Google Shape;146;gaccddbc813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ccddbc813_0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ccddbc813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Please meet our team that tackled this challenge, we are a group of 3 electrical engineers and 3 computer engineers</a:t>
            </a:r>
            <a:endParaRPr/>
          </a:p>
        </p:txBody>
      </p:sp>
      <p:sp>
        <p:nvSpPr>
          <p:cNvPr id="157" name="Google Shape;157;gaccddbc813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ccddbc81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ccddbc81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Today, first we will go into specifics of the wave power generation device, then we will talk about the data monitoring system, we will then show videos of the demonstrations, talk about a cost analysis, and make suggestions for future work </a:t>
            </a:r>
            <a:endParaRPr sz="1100">
              <a:latin typeface="Arial"/>
              <a:ea typeface="Arial"/>
              <a:cs typeface="Arial"/>
              <a:sym typeface="Arial"/>
            </a:endParaRPr>
          </a:p>
          <a:p>
            <a:pPr marL="0" lvl="0" indent="0" algn="l" rtl="0">
              <a:spcBef>
                <a:spcPts val="0"/>
              </a:spcBef>
              <a:spcAft>
                <a:spcPts val="0"/>
              </a:spcAft>
              <a:buNone/>
            </a:pPr>
            <a:endParaRPr/>
          </a:p>
        </p:txBody>
      </p:sp>
      <p:sp>
        <p:nvSpPr>
          <p:cNvPr id="179" name="Google Shape;179;gaccddbc81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ccddbc813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ccddbc813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our point absorber wave power generation device the point absorber consists of 48 magnets meticulously arranged within a 3D printed holder enclosed, as seen in Figure 1, within a PVC pipe to maximize magnetic flux. To avoid excessive movement of the 3D printed magnet holder within the PVC, we 3D printed solid cylinders that were inputted on both sides of the PVC pipe in order to hold the magnet holder in place in the center. Outside the PVC pipe, we designed a middle float that has over 7000 coils winded inside of it to move up and down against the magnets from within the PVC pipe based on the ocean waves to generate power. In order to stop this middle float from exceeding magnet boundaries, we specifically placed stationary stoppers on each end of the PVC pipe to limit the range of motion of this float.</a:t>
            </a:r>
            <a:endParaRPr/>
          </a:p>
        </p:txBody>
      </p:sp>
      <p:sp>
        <p:nvSpPr>
          <p:cNvPr id="187" name="Google Shape;187;gaccddbc813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cdf1aad18_1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acdf1aad18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is a rectifying circuit between the wave generator and the battery that allows for safe charging. Our circuit consists of a piezoelectric energy harvester, 2 supercapacitors, resistors, a NMOS, diodes, a boost converter and a battery power management board</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a rectifying circuit between the wave power generator and the battery that allows for safe charging. Our circuit consists of a piezoelectric energy harvester, 2 supercapacitors, resistors, a NMOS, a boost converter and a battery power management board.</a:t>
            </a:r>
            <a:r>
              <a:rPr lang="en-US" b="1"/>
              <a:t> The way it works is that the piezoelectric energy harvester is connected to two super capacitors connected in series, which will store the power being supplied from the point absorber until they hit a certain threshold. Once that happens, the switch will close allowing for the super capacitors to discharge. This will then send power to the boost converter, then to the battery power management board, which will light up verifying that the battery is being charged, and allow safe charging. </a:t>
            </a:r>
            <a:endParaRPr b="1"/>
          </a:p>
        </p:txBody>
      </p:sp>
      <p:sp>
        <p:nvSpPr>
          <p:cNvPr id="200" name="Google Shape;200;gacdf1aad18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ccddbc813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ccddbc813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Next, we have an overview of the communicating components on the prototype moored profiler and the base station.  On the top, in the orange box are all the subcomponents on the prototype profiler, on the left we have the Battery management Boards which monitor the voltage and temperature of the batteries and report it to the Raspberry pi, under that we have an example instrument, a digital compass, that collects various readings and sends them to the raspberry pi.  Next we have a winch that the raspberry pi commands to raise and lower the profiler.  Finally, when the profiler is at the surface the LoRa Radio transmits data from the battery management system and compass back to the base station.  </a:t>
            </a:r>
            <a:endParaRPr/>
          </a:p>
          <a:p>
            <a:pPr marL="0" lvl="0" indent="0" algn="l" rtl="0">
              <a:spcBef>
                <a:spcPts val="0"/>
              </a:spcBef>
              <a:spcAft>
                <a:spcPts val="0"/>
              </a:spcAft>
              <a:buNone/>
            </a:pPr>
            <a:r>
              <a:rPr lang="en-US"/>
              <a:t>When the base station receives data the Raspberry Pi parses the data, stores it in txt files and displays it in graphs on the user interface</a:t>
            </a:r>
            <a:endParaRPr/>
          </a:p>
        </p:txBody>
      </p:sp>
      <p:sp>
        <p:nvSpPr>
          <p:cNvPr id="210" name="Google Shape;210;gaccddbc813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ccddbc813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ccddbc813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accddbc813_0_1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ccddbc813_0_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ccddbc813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accddbc813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628649" y="1447800"/>
            <a:ext cx="7886699" cy="46888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
          <p:cNvSpPr txBox="1">
            <a:spLocks noGrp="1"/>
          </p:cNvSpPr>
          <p:nvPr>
            <p:ph type="body" idx="2"/>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i="0" u="none" strike="noStrike" cap="none">
                <a:solidFill>
                  <a:srgbClr val="ECB21F"/>
                </a:solidFill>
                <a:latin typeface="Arial"/>
                <a:ea typeface="Arial"/>
                <a:cs typeface="Arial"/>
                <a:sym typeface="Arial"/>
              </a:defRPr>
            </a:lvl1pPr>
            <a:lvl2pPr marL="0" marR="0" lvl="1" indent="0" algn="ctr" rtl="0">
              <a:spcBef>
                <a:spcPts val="0"/>
              </a:spcBef>
              <a:buNone/>
              <a:defRPr sz="1000" b="0" i="0" u="none" strike="noStrike" cap="none">
                <a:solidFill>
                  <a:srgbClr val="ECB21F"/>
                </a:solidFill>
                <a:latin typeface="Arial"/>
                <a:ea typeface="Arial"/>
                <a:cs typeface="Arial"/>
                <a:sym typeface="Arial"/>
              </a:defRPr>
            </a:lvl2pPr>
            <a:lvl3pPr marL="0" marR="0" lvl="2" indent="0" algn="ctr" rtl="0">
              <a:spcBef>
                <a:spcPts val="0"/>
              </a:spcBef>
              <a:buNone/>
              <a:defRPr sz="1000" b="0" i="0" u="none" strike="noStrike" cap="none">
                <a:solidFill>
                  <a:srgbClr val="ECB21F"/>
                </a:solidFill>
                <a:latin typeface="Arial"/>
                <a:ea typeface="Arial"/>
                <a:cs typeface="Arial"/>
                <a:sym typeface="Arial"/>
              </a:defRPr>
            </a:lvl3pPr>
            <a:lvl4pPr marL="0" marR="0" lvl="3" indent="0" algn="ctr" rtl="0">
              <a:spcBef>
                <a:spcPts val="0"/>
              </a:spcBef>
              <a:buNone/>
              <a:defRPr sz="1000" b="0" i="0" u="none" strike="noStrike" cap="none">
                <a:solidFill>
                  <a:srgbClr val="ECB21F"/>
                </a:solidFill>
                <a:latin typeface="Arial"/>
                <a:ea typeface="Arial"/>
                <a:cs typeface="Arial"/>
                <a:sym typeface="Arial"/>
              </a:defRPr>
            </a:lvl4pPr>
            <a:lvl5pPr marL="0" marR="0" lvl="4" indent="0" algn="ctr" rtl="0">
              <a:spcBef>
                <a:spcPts val="0"/>
              </a:spcBef>
              <a:buNone/>
              <a:defRPr sz="1000" b="0" i="0" u="none" strike="noStrike" cap="none">
                <a:solidFill>
                  <a:srgbClr val="ECB21F"/>
                </a:solidFill>
                <a:latin typeface="Arial"/>
                <a:ea typeface="Arial"/>
                <a:cs typeface="Arial"/>
                <a:sym typeface="Arial"/>
              </a:defRPr>
            </a:lvl5pPr>
            <a:lvl6pPr marL="0" marR="0" lvl="5" indent="0" algn="ctr" rtl="0">
              <a:spcBef>
                <a:spcPts val="0"/>
              </a:spcBef>
              <a:buNone/>
              <a:defRPr sz="1000" b="0" i="0" u="none" strike="noStrike" cap="none">
                <a:solidFill>
                  <a:srgbClr val="ECB21F"/>
                </a:solidFill>
                <a:latin typeface="Arial"/>
                <a:ea typeface="Arial"/>
                <a:cs typeface="Arial"/>
                <a:sym typeface="Arial"/>
              </a:defRPr>
            </a:lvl6pPr>
            <a:lvl7pPr marL="0" marR="0" lvl="6" indent="0" algn="ctr" rtl="0">
              <a:spcBef>
                <a:spcPts val="0"/>
              </a:spcBef>
              <a:buNone/>
              <a:defRPr sz="1000" b="0" i="0" u="none" strike="noStrike" cap="none">
                <a:solidFill>
                  <a:srgbClr val="ECB21F"/>
                </a:solidFill>
                <a:latin typeface="Arial"/>
                <a:ea typeface="Arial"/>
                <a:cs typeface="Arial"/>
                <a:sym typeface="Arial"/>
              </a:defRPr>
            </a:lvl7pPr>
            <a:lvl8pPr marL="0" marR="0" lvl="7" indent="0" algn="ctr" rtl="0">
              <a:spcBef>
                <a:spcPts val="0"/>
              </a:spcBef>
              <a:buNone/>
              <a:defRPr sz="1000" b="0" i="0" u="none" strike="noStrike" cap="none">
                <a:solidFill>
                  <a:srgbClr val="ECB21F"/>
                </a:solidFill>
                <a:latin typeface="Arial"/>
                <a:ea typeface="Arial"/>
                <a:cs typeface="Arial"/>
                <a:sym typeface="Arial"/>
              </a:defRPr>
            </a:lvl8pPr>
            <a:lvl9pPr marL="0" marR="0" lvl="8" indent="0" algn="ctr" rtl="0">
              <a:spcBef>
                <a:spcPts val="0"/>
              </a:spcBef>
              <a:buNone/>
              <a:defRPr sz="1000" b="0" i="0" u="none" strike="noStrike" cap="none">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1" name="Google Shape;21;p3"/>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7">
  <p:cSld name="Divider 7">
    <p:spTree>
      <p:nvGrpSpPr>
        <p:cNvPr id="1" name="Shape 76"/>
        <p:cNvGrpSpPr/>
        <p:nvPr/>
      </p:nvGrpSpPr>
      <p:grpSpPr>
        <a:xfrm>
          <a:off x="0" y="0"/>
          <a:ext cx="0" cy="0"/>
          <a:chOff x="0" y="0"/>
          <a:chExt cx="0" cy="0"/>
        </a:xfrm>
      </p:grpSpPr>
      <p:pic>
        <p:nvPicPr>
          <p:cNvPr id="77" name="Google Shape;77;p12"/>
          <p:cNvPicPr preferRelativeResize="0"/>
          <p:nvPr/>
        </p:nvPicPr>
        <p:blipFill rotWithShape="1">
          <a:blip r:embed="rId2">
            <a:alphaModFix/>
          </a:blip>
          <a:srcRect l="5321" r="12313" b="7029"/>
          <a:stretch/>
        </p:blipFill>
        <p:spPr>
          <a:xfrm>
            <a:off x="0" y="0"/>
            <a:ext cx="9147810" cy="6858000"/>
          </a:xfrm>
          <a:prstGeom prst="rect">
            <a:avLst/>
          </a:prstGeom>
          <a:noFill/>
          <a:ln>
            <a:noFill/>
          </a:ln>
        </p:spPr>
      </p:pic>
      <p:pic>
        <p:nvPicPr>
          <p:cNvPr id="78" name="Google Shape;78;p12"/>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79" name="Google Shape;79;p12"/>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12"/>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Page">
  <p:cSld name="Images Page">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628650" y="1463040"/>
            <a:ext cx="4481830" cy="16662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a:spLocks noGrp="1"/>
          </p:cNvSpPr>
          <p:nvPr>
            <p:ph type="pic" idx="2"/>
          </p:nvPr>
        </p:nvSpPr>
        <p:spPr>
          <a:xfrm>
            <a:off x="628650" y="3373438"/>
            <a:ext cx="4481513" cy="2600325"/>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 name="Google Shape;86;p13"/>
          <p:cNvSpPr>
            <a:spLocks noGrp="1"/>
          </p:cNvSpPr>
          <p:nvPr>
            <p:ph type="pic" idx="3"/>
          </p:nvPr>
        </p:nvSpPr>
        <p:spPr>
          <a:xfrm>
            <a:off x="5273675" y="1463040"/>
            <a:ext cx="3352800" cy="4510723"/>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8" name="Google Shape;88;p13"/>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body" idx="4"/>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lmstrip content">
  <p:cSld name="filmstrip conten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628650" y="4602163"/>
            <a:ext cx="7886700" cy="106711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a:spLocks noGrp="1"/>
          </p:cNvSpPr>
          <p:nvPr>
            <p:ph type="pic" idx="2"/>
          </p:nvPr>
        </p:nvSpPr>
        <p:spPr>
          <a:xfrm>
            <a:off x="3174682" y="2872105"/>
            <a:ext cx="2794635" cy="1504950"/>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body" idx="3"/>
          </p:nvPr>
        </p:nvSpPr>
        <p:spPr>
          <a:xfrm>
            <a:off x="628650" y="1472883"/>
            <a:ext cx="7886700" cy="106711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a:spLocks noGrp="1"/>
          </p:cNvSpPr>
          <p:nvPr>
            <p:ph type="pic" idx="4"/>
          </p:nvPr>
        </p:nvSpPr>
        <p:spPr>
          <a:xfrm>
            <a:off x="228600" y="2872105"/>
            <a:ext cx="2794635" cy="1504950"/>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 name="Google Shape;96;p14"/>
          <p:cNvSpPr>
            <a:spLocks noGrp="1"/>
          </p:cNvSpPr>
          <p:nvPr>
            <p:ph type="pic" idx="5"/>
          </p:nvPr>
        </p:nvSpPr>
        <p:spPr>
          <a:xfrm>
            <a:off x="6096000" y="2872105"/>
            <a:ext cx="2794635" cy="1504950"/>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 name="Google Shape;97;p14"/>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14"/>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4"/>
          <p:cNvSpPr txBox="1">
            <a:spLocks noGrp="1"/>
          </p:cNvSpPr>
          <p:nvPr>
            <p:ph type="body" idx="6"/>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ideo Sidebar ">
  <p:cSld name="Video Sidebar ">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5"/>
          <p:cNvSpPr txBox="1">
            <a:spLocks noGrp="1"/>
          </p:cNvSpPr>
          <p:nvPr>
            <p:ph type="body" idx="1"/>
          </p:nvPr>
        </p:nvSpPr>
        <p:spPr>
          <a:xfrm>
            <a:off x="628651" y="1462723"/>
            <a:ext cx="3089909" cy="4125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5"/>
          <p:cNvSpPr>
            <a:spLocks noGrp="1"/>
          </p:cNvSpPr>
          <p:nvPr>
            <p:ph type="media" idx="2"/>
          </p:nvPr>
        </p:nvSpPr>
        <p:spPr>
          <a:xfrm>
            <a:off x="3881120" y="2133599"/>
            <a:ext cx="4937760" cy="2753313"/>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15"/>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5" name="Google Shape;105;p15"/>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15"/>
          <p:cNvSpPr txBox="1">
            <a:spLocks noGrp="1"/>
          </p:cNvSpPr>
          <p:nvPr>
            <p:ph type="body" idx="3"/>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o Feature ">
  <p:cSld name="Video Feature ">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628651" y="1462723"/>
            <a:ext cx="7886698" cy="4981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6"/>
          <p:cNvSpPr>
            <a:spLocks noGrp="1"/>
          </p:cNvSpPr>
          <p:nvPr>
            <p:ph type="media" idx="2"/>
          </p:nvPr>
        </p:nvSpPr>
        <p:spPr>
          <a:xfrm>
            <a:off x="1577522" y="2604136"/>
            <a:ext cx="5988956" cy="3339464"/>
          </a:xfrm>
          <a:prstGeom prst="rect">
            <a:avLst/>
          </a:prstGeom>
          <a:noFill/>
          <a:ln w="38100" cap="flat" cmpd="sng">
            <a:solidFill>
              <a:srgbClr val="ECB21F"/>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1" name="Google Shape;111;p16"/>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12" name="Google Shape;112;p16"/>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16"/>
          <p:cNvSpPr txBox="1">
            <a:spLocks noGrp="1"/>
          </p:cNvSpPr>
          <p:nvPr>
            <p:ph type="body" idx="3"/>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pan chart">
  <p:cSld name="span chart">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7"/>
          <p:cNvSpPr txBox="1">
            <a:spLocks noGrp="1"/>
          </p:cNvSpPr>
          <p:nvPr>
            <p:ph type="body" idx="1"/>
          </p:nvPr>
        </p:nvSpPr>
        <p:spPr>
          <a:xfrm>
            <a:off x="628650" y="1462723"/>
            <a:ext cx="7886700" cy="1108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7"/>
          <p:cNvSpPr>
            <a:spLocks noGrp="1"/>
          </p:cNvSpPr>
          <p:nvPr>
            <p:ph type="chart" idx="2"/>
          </p:nvPr>
        </p:nvSpPr>
        <p:spPr>
          <a:xfrm>
            <a:off x="701675" y="3241040"/>
            <a:ext cx="7813675" cy="278352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p17"/>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19" name="Google Shape;119;p17"/>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p17"/>
          <p:cNvSpPr txBox="1">
            <a:spLocks noGrp="1"/>
          </p:cNvSpPr>
          <p:nvPr>
            <p:ph type="body" idx="3"/>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debar Chart">
  <p:cSld name="Sidebar Chart">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8"/>
          <p:cNvSpPr>
            <a:spLocks noGrp="1"/>
          </p:cNvSpPr>
          <p:nvPr>
            <p:ph type="chart" idx="2"/>
          </p:nvPr>
        </p:nvSpPr>
        <p:spPr>
          <a:xfrm>
            <a:off x="4581525" y="1447800"/>
            <a:ext cx="4086225" cy="473964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18"/>
          <p:cNvSpPr txBox="1">
            <a:spLocks noGrp="1"/>
          </p:cNvSpPr>
          <p:nvPr>
            <p:ph type="body" idx="1"/>
          </p:nvPr>
        </p:nvSpPr>
        <p:spPr>
          <a:xfrm>
            <a:off x="628650" y="1447800"/>
            <a:ext cx="3617913" cy="47396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8"/>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6" name="Google Shape;126;p18"/>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18"/>
          <p:cNvSpPr txBox="1">
            <a:spLocks noGrp="1"/>
          </p:cNvSpPr>
          <p:nvPr>
            <p:ph type="body" idx="3"/>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ltichart">
  <p:cSld name="Multichart">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9"/>
          <p:cNvSpPr>
            <a:spLocks noGrp="1"/>
          </p:cNvSpPr>
          <p:nvPr>
            <p:ph type="chart" idx="2"/>
          </p:nvPr>
        </p:nvSpPr>
        <p:spPr>
          <a:xfrm>
            <a:off x="4846319" y="1447800"/>
            <a:ext cx="3669030" cy="225044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Google Shape;131;p19"/>
          <p:cNvSpPr txBox="1">
            <a:spLocks noGrp="1"/>
          </p:cNvSpPr>
          <p:nvPr>
            <p:ph type="body" idx="1"/>
          </p:nvPr>
        </p:nvSpPr>
        <p:spPr>
          <a:xfrm>
            <a:off x="628650" y="1447800"/>
            <a:ext cx="3669030" cy="22504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9"/>
          <p:cNvSpPr>
            <a:spLocks noGrp="1"/>
          </p:cNvSpPr>
          <p:nvPr>
            <p:ph type="chart" idx="3"/>
          </p:nvPr>
        </p:nvSpPr>
        <p:spPr>
          <a:xfrm>
            <a:off x="628651" y="3835399"/>
            <a:ext cx="3669030" cy="225044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3" name="Google Shape;133;p19"/>
          <p:cNvSpPr>
            <a:spLocks noGrp="1"/>
          </p:cNvSpPr>
          <p:nvPr>
            <p:ph type="chart" idx="4"/>
          </p:nvPr>
        </p:nvSpPr>
        <p:spPr>
          <a:xfrm>
            <a:off x="4846319" y="3835399"/>
            <a:ext cx="3669030" cy="225044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19"/>
          <p:cNvSpPr txBox="1">
            <a:spLocks noGrp="1"/>
          </p:cNvSpPr>
          <p:nvPr>
            <p:ph type="sldNum" idx="12"/>
          </p:nvPr>
        </p:nvSpPr>
        <p:spPr>
          <a:xfrm>
            <a:off x="8060924" y="6400740"/>
            <a:ext cx="47218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rgbClr val="ECB21F"/>
                </a:solidFill>
                <a:latin typeface="Arial"/>
                <a:ea typeface="Arial"/>
                <a:cs typeface="Arial"/>
                <a:sym typeface="Arial"/>
              </a:defRPr>
            </a:lvl1pPr>
            <a:lvl2pPr marL="0" marR="0" lvl="1" indent="0" algn="ctr" rtl="0">
              <a:spcBef>
                <a:spcPts val="0"/>
              </a:spcBef>
              <a:buNone/>
              <a:defRPr sz="1000">
                <a:solidFill>
                  <a:srgbClr val="ECB21F"/>
                </a:solidFill>
                <a:latin typeface="Arial"/>
                <a:ea typeface="Arial"/>
                <a:cs typeface="Arial"/>
                <a:sym typeface="Arial"/>
              </a:defRPr>
            </a:lvl2pPr>
            <a:lvl3pPr marL="0" marR="0" lvl="2" indent="0" algn="ctr" rtl="0">
              <a:spcBef>
                <a:spcPts val="0"/>
              </a:spcBef>
              <a:buNone/>
              <a:defRPr sz="1000">
                <a:solidFill>
                  <a:srgbClr val="ECB21F"/>
                </a:solidFill>
                <a:latin typeface="Arial"/>
                <a:ea typeface="Arial"/>
                <a:cs typeface="Arial"/>
                <a:sym typeface="Arial"/>
              </a:defRPr>
            </a:lvl3pPr>
            <a:lvl4pPr marL="0" marR="0" lvl="3" indent="0" algn="ctr" rtl="0">
              <a:spcBef>
                <a:spcPts val="0"/>
              </a:spcBef>
              <a:buNone/>
              <a:defRPr sz="1000">
                <a:solidFill>
                  <a:srgbClr val="ECB21F"/>
                </a:solidFill>
                <a:latin typeface="Arial"/>
                <a:ea typeface="Arial"/>
                <a:cs typeface="Arial"/>
                <a:sym typeface="Arial"/>
              </a:defRPr>
            </a:lvl4pPr>
            <a:lvl5pPr marL="0" marR="0" lvl="4" indent="0" algn="ctr" rtl="0">
              <a:spcBef>
                <a:spcPts val="0"/>
              </a:spcBef>
              <a:buNone/>
              <a:defRPr sz="1000">
                <a:solidFill>
                  <a:srgbClr val="ECB21F"/>
                </a:solidFill>
                <a:latin typeface="Arial"/>
                <a:ea typeface="Arial"/>
                <a:cs typeface="Arial"/>
                <a:sym typeface="Arial"/>
              </a:defRPr>
            </a:lvl5pPr>
            <a:lvl6pPr marL="0" marR="0" lvl="5" indent="0" algn="ctr" rtl="0">
              <a:spcBef>
                <a:spcPts val="0"/>
              </a:spcBef>
              <a:buNone/>
              <a:defRPr sz="1000">
                <a:solidFill>
                  <a:srgbClr val="ECB21F"/>
                </a:solidFill>
                <a:latin typeface="Arial"/>
                <a:ea typeface="Arial"/>
                <a:cs typeface="Arial"/>
                <a:sym typeface="Arial"/>
              </a:defRPr>
            </a:lvl6pPr>
            <a:lvl7pPr marL="0" marR="0" lvl="6" indent="0" algn="ctr" rtl="0">
              <a:spcBef>
                <a:spcPts val="0"/>
              </a:spcBef>
              <a:buNone/>
              <a:defRPr sz="1000">
                <a:solidFill>
                  <a:srgbClr val="ECB21F"/>
                </a:solidFill>
                <a:latin typeface="Arial"/>
                <a:ea typeface="Arial"/>
                <a:cs typeface="Arial"/>
                <a:sym typeface="Arial"/>
              </a:defRPr>
            </a:lvl7pPr>
            <a:lvl8pPr marL="0" marR="0" lvl="7" indent="0" algn="ctr" rtl="0">
              <a:spcBef>
                <a:spcPts val="0"/>
              </a:spcBef>
              <a:buNone/>
              <a:defRPr sz="1000">
                <a:solidFill>
                  <a:srgbClr val="ECB21F"/>
                </a:solidFill>
                <a:latin typeface="Arial"/>
                <a:ea typeface="Arial"/>
                <a:cs typeface="Arial"/>
                <a:sym typeface="Arial"/>
              </a:defRPr>
            </a:lvl8pPr>
            <a:lvl9pPr marL="0" marR="0" lvl="8" indent="0" algn="ctr" rtl="0">
              <a:spcBef>
                <a:spcPts val="0"/>
              </a:spcBef>
              <a:buNone/>
              <a:defRPr sz="1000">
                <a:solidFill>
                  <a:srgbClr val="ECB21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dt" idx="10"/>
          </p:nvPr>
        </p:nvSpPr>
        <p:spPr>
          <a:xfrm>
            <a:off x="5921375" y="6400739"/>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ECB21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 name="Google Shape;136;p19"/>
          <p:cNvSpPr txBox="1">
            <a:spLocks noGrp="1"/>
          </p:cNvSpPr>
          <p:nvPr>
            <p:ph type="body" idx="5"/>
          </p:nvPr>
        </p:nvSpPr>
        <p:spPr>
          <a:xfrm>
            <a:off x="255788" y="0"/>
            <a:ext cx="1885950" cy="22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solidFill>
                  <a:srgbClr val="D8D8D8"/>
                </a:solidFill>
                <a:latin typeface="Arial"/>
                <a:ea typeface="Arial"/>
                <a:cs typeface="Arial"/>
                <a:sym typeface="Arial"/>
              </a:defRPr>
            </a:lvl1pPr>
            <a:lvl2pPr marL="914400" lvl="1"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2pPr>
            <a:lvl3pPr marL="1371600" lvl="2"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3pPr>
            <a:lvl4pPr marL="1828800" lvl="3"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4pPr>
            <a:lvl5pPr marL="2286000" lvl="4" indent="-292100" algn="l">
              <a:lnSpc>
                <a:spcPct val="90000"/>
              </a:lnSpc>
              <a:spcBef>
                <a:spcPts val="500"/>
              </a:spcBef>
              <a:spcAft>
                <a:spcPts val="0"/>
              </a:spcAft>
              <a:buClr>
                <a:srgbClr val="D8D8D8"/>
              </a:buClr>
              <a:buSzPts val="1000"/>
              <a:buChar char="•"/>
              <a:defRPr sz="1000">
                <a:solidFill>
                  <a:srgbClr val="D8D8D8"/>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ay Title">
  <p:cSld name="Gray Title">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2185" y="0"/>
            <a:ext cx="9139629" cy="6858000"/>
          </a:xfrm>
          <a:prstGeom prst="rect">
            <a:avLst/>
          </a:prstGeom>
          <a:noFill/>
          <a:ln>
            <a:noFill/>
          </a:ln>
        </p:spPr>
      </p:pic>
      <p:sp>
        <p:nvSpPr>
          <p:cNvPr id="24" name="Google Shape;24;p4"/>
          <p:cNvSpPr txBox="1">
            <a:spLocks noGrp="1"/>
          </p:cNvSpPr>
          <p:nvPr>
            <p:ph type="title"/>
          </p:nvPr>
        </p:nvSpPr>
        <p:spPr>
          <a:xfrm>
            <a:off x="628644" y="1901011"/>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6609143" y="6134583"/>
            <a:ext cx="2133359" cy="58689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4"/>
          <p:cNvSpPr/>
          <p:nvPr/>
        </p:nvSpPr>
        <p:spPr>
          <a:xfrm>
            <a:off x="0" y="3634451"/>
            <a:ext cx="9144000" cy="17130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 name="Google Shape;27;p4"/>
          <p:cNvPicPr preferRelativeResize="0"/>
          <p:nvPr/>
        </p:nvPicPr>
        <p:blipFill rotWithShape="1">
          <a:blip r:embed="rId3">
            <a:alphaModFix/>
          </a:blip>
          <a:srcRect/>
          <a:stretch/>
        </p:blipFill>
        <p:spPr>
          <a:xfrm>
            <a:off x="2270596" y="4071528"/>
            <a:ext cx="4602808" cy="722209"/>
          </a:xfrm>
          <a:prstGeom prst="rect">
            <a:avLst/>
          </a:prstGeom>
          <a:noFill/>
          <a:ln>
            <a:noFill/>
          </a:ln>
        </p:spPr>
      </p:pic>
      <p:pic>
        <p:nvPicPr>
          <p:cNvPr id="28" name="Google Shape;28;p4"/>
          <p:cNvPicPr preferRelativeResize="0"/>
          <p:nvPr/>
        </p:nvPicPr>
        <p:blipFill rotWithShape="1">
          <a:blip r:embed="rId4">
            <a:alphaModFix/>
          </a:blip>
          <a:srcRect/>
          <a:stretch/>
        </p:blipFill>
        <p:spPr>
          <a:xfrm>
            <a:off x="584200" y="6230557"/>
            <a:ext cx="2297430" cy="3949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ilmstrip Title 1">
  <p:cSld name="Filmstrip Title 1">
    <p:spTree>
      <p:nvGrpSpPr>
        <p:cNvPr id="1" name="Shape 29"/>
        <p:cNvGrpSpPr/>
        <p:nvPr/>
      </p:nvGrpSpPr>
      <p:grpSpPr>
        <a:xfrm>
          <a:off x="0" y="0"/>
          <a:ext cx="0" cy="0"/>
          <a:chOff x="0" y="0"/>
          <a:chExt cx="0" cy="0"/>
        </a:xfrm>
      </p:grpSpPr>
      <p:sp>
        <p:nvSpPr>
          <p:cNvPr id="30" name="Google Shape;30;p5"/>
          <p:cNvSpPr/>
          <p:nvPr/>
        </p:nvSpPr>
        <p:spPr>
          <a:xfrm>
            <a:off x="3060418" y="3013628"/>
            <a:ext cx="92597" cy="18022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31;p5"/>
          <p:cNvSpPr/>
          <p:nvPr/>
        </p:nvSpPr>
        <p:spPr>
          <a:xfrm>
            <a:off x="6118650" y="3013628"/>
            <a:ext cx="92597" cy="18022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32;p5"/>
          <p:cNvSpPr>
            <a:spLocks noGrp="1"/>
          </p:cNvSpPr>
          <p:nvPr>
            <p:ph type="pic" idx="2"/>
          </p:nvPr>
        </p:nvSpPr>
        <p:spPr>
          <a:xfrm>
            <a:off x="6211246" y="3080684"/>
            <a:ext cx="2930567" cy="17192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
          <p:cNvSpPr>
            <a:spLocks noGrp="1"/>
          </p:cNvSpPr>
          <p:nvPr>
            <p:ph type="pic" idx="3"/>
          </p:nvPr>
        </p:nvSpPr>
        <p:spPr>
          <a:xfrm>
            <a:off x="1" y="3081338"/>
            <a:ext cx="3048000" cy="17192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5"/>
          <p:cNvSpPr>
            <a:spLocks noGrp="1"/>
          </p:cNvSpPr>
          <p:nvPr>
            <p:ph type="pic" idx="4"/>
          </p:nvPr>
        </p:nvSpPr>
        <p:spPr>
          <a:xfrm>
            <a:off x="3165432" y="3080684"/>
            <a:ext cx="2953219" cy="17192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5" name="Google Shape;35;p5"/>
          <p:cNvPicPr preferRelativeResize="0"/>
          <p:nvPr/>
        </p:nvPicPr>
        <p:blipFill rotWithShape="1">
          <a:blip r:embed="rId2">
            <a:alphaModFix/>
          </a:blip>
          <a:srcRect/>
          <a:stretch/>
        </p:blipFill>
        <p:spPr>
          <a:xfrm>
            <a:off x="2185" y="990600"/>
            <a:ext cx="9139629" cy="2090084"/>
          </a:xfrm>
          <a:prstGeom prst="rect">
            <a:avLst/>
          </a:prstGeom>
          <a:noFill/>
          <a:ln>
            <a:noFill/>
          </a:ln>
        </p:spPr>
      </p:pic>
      <p:sp>
        <p:nvSpPr>
          <p:cNvPr id="36" name="Google Shape;36;p5"/>
          <p:cNvSpPr txBox="1">
            <a:spLocks noGrp="1"/>
          </p:cNvSpPr>
          <p:nvPr>
            <p:ph type="title"/>
          </p:nvPr>
        </p:nvSpPr>
        <p:spPr>
          <a:xfrm>
            <a:off x="824694" y="1427568"/>
            <a:ext cx="788670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6593459" y="5597666"/>
            <a:ext cx="2133359" cy="58689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38" name="Google Shape;38;p5"/>
          <p:cNvPicPr preferRelativeResize="0"/>
          <p:nvPr/>
        </p:nvPicPr>
        <p:blipFill rotWithShape="1">
          <a:blip r:embed="rId2">
            <a:alphaModFix/>
          </a:blip>
          <a:srcRect/>
          <a:stretch/>
        </p:blipFill>
        <p:spPr>
          <a:xfrm>
            <a:off x="2185" y="0"/>
            <a:ext cx="9139629" cy="230190"/>
          </a:xfrm>
          <a:prstGeom prst="rect">
            <a:avLst/>
          </a:prstGeom>
          <a:noFill/>
          <a:ln>
            <a:noFill/>
          </a:ln>
        </p:spPr>
      </p:pic>
      <p:pic>
        <p:nvPicPr>
          <p:cNvPr id="39" name="Google Shape;39;p5"/>
          <p:cNvPicPr preferRelativeResize="0"/>
          <p:nvPr/>
        </p:nvPicPr>
        <p:blipFill rotWithShape="1">
          <a:blip r:embed="rId3">
            <a:alphaModFix/>
          </a:blip>
          <a:srcRect/>
          <a:stretch/>
        </p:blipFill>
        <p:spPr>
          <a:xfrm>
            <a:off x="5874295" y="5542918"/>
            <a:ext cx="673903" cy="6416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1">
  <p:cSld name="divider 1">
    <p:spTree>
      <p:nvGrpSpPr>
        <p:cNvPr id="1"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l="2207" r="9236" b="-295"/>
          <a:stretch/>
        </p:blipFill>
        <p:spPr>
          <a:xfrm>
            <a:off x="0" y="0"/>
            <a:ext cx="9144000" cy="6878320"/>
          </a:xfrm>
          <a:prstGeom prst="rect">
            <a:avLst/>
          </a:prstGeom>
          <a:noFill/>
          <a:ln>
            <a:noFill/>
          </a:ln>
        </p:spPr>
      </p:pic>
      <p:pic>
        <p:nvPicPr>
          <p:cNvPr id="42" name="Google Shape;42;p6"/>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43" name="Google Shape;43;p6"/>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6"/>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7921" t="9433" r="7081" b="7393"/>
          <a:stretch/>
        </p:blipFill>
        <p:spPr>
          <a:xfrm>
            <a:off x="-1" y="0"/>
            <a:ext cx="9144001" cy="6858000"/>
          </a:xfrm>
          <a:prstGeom prst="rect">
            <a:avLst/>
          </a:prstGeom>
          <a:noFill/>
          <a:ln>
            <a:noFill/>
          </a:ln>
        </p:spPr>
      </p:pic>
      <p:pic>
        <p:nvPicPr>
          <p:cNvPr id="48" name="Google Shape;48;p7"/>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49" name="Google Shape;49;p7"/>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Google Shape;51;p7"/>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52"/>
        <p:cNvGrpSpPr/>
        <p:nvPr/>
      </p:nvGrpSpPr>
      <p:grpSpPr>
        <a:xfrm>
          <a:off x="0" y="0"/>
          <a:ext cx="0" cy="0"/>
          <a:chOff x="0" y="0"/>
          <a:chExt cx="0" cy="0"/>
        </a:xfrm>
      </p:grpSpPr>
      <p:pic>
        <p:nvPicPr>
          <p:cNvPr id="53" name="Google Shape;53;p8"/>
          <p:cNvPicPr preferRelativeResize="0"/>
          <p:nvPr/>
        </p:nvPicPr>
        <p:blipFill rotWithShape="1">
          <a:blip r:embed="rId2">
            <a:alphaModFix/>
          </a:blip>
          <a:srcRect l="108" r="-24"/>
          <a:stretch/>
        </p:blipFill>
        <p:spPr>
          <a:xfrm>
            <a:off x="0" y="-1"/>
            <a:ext cx="9144000" cy="6863787"/>
          </a:xfrm>
          <a:prstGeom prst="rect">
            <a:avLst/>
          </a:prstGeom>
          <a:noFill/>
          <a:ln>
            <a:noFill/>
          </a:ln>
        </p:spPr>
      </p:pic>
      <p:pic>
        <p:nvPicPr>
          <p:cNvPr id="54" name="Google Shape;54;p8"/>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55" name="Google Shape;55;p8"/>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 name="Google Shape;57;p8"/>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4">
  <p:cSld name="Divider 4">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l="10177" t="8162" r="7698"/>
          <a:stretch/>
        </p:blipFill>
        <p:spPr>
          <a:xfrm>
            <a:off x="-8878" y="0"/>
            <a:ext cx="9152878" cy="6858000"/>
          </a:xfrm>
          <a:prstGeom prst="rect">
            <a:avLst/>
          </a:prstGeom>
          <a:noFill/>
          <a:ln>
            <a:noFill/>
          </a:ln>
        </p:spPr>
      </p:pic>
      <p:pic>
        <p:nvPicPr>
          <p:cNvPr id="60" name="Google Shape;60;p9"/>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61" name="Google Shape;61;p9"/>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 name="Google Shape;63;p9"/>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5">
  <p:cSld name="Divider 5">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l="18409" t="5637" r="7950"/>
          <a:stretch/>
        </p:blipFill>
        <p:spPr>
          <a:xfrm>
            <a:off x="0" y="0"/>
            <a:ext cx="9144000" cy="6858000"/>
          </a:xfrm>
          <a:prstGeom prst="rect">
            <a:avLst/>
          </a:prstGeom>
          <a:noFill/>
          <a:ln>
            <a:noFill/>
          </a:ln>
        </p:spPr>
      </p:pic>
      <p:pic>
        <p:nvPicPr>
          <p:cNvPr id="66" name="Google Shape;66;p10"/>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67" name="Google Shape;67;p10"/>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10"/>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6">
  <p:cSld name="Divider 6">
    <p:spTree>
      <p:nvGrpSpPr>
        <p:cNvPr id="1" name="Shape 70"/>
        <p:cNvGrpSpPr/>
        <p:nvPr/>
      </p:nvGrpSpPr>
      <p:grpSpPr>
        <a:xfrm>
          <a:off x="0" y="0"/>
          <a:ext cx="0" cy="0"/>
          <a:chOff x="0" y="0"/>
          <a:chExt cx="0" cy="0"/>
        </a:xfrm>
      </p:grpSpPr>
      <p:pic>
        <p:nvPicPr>
          <p:cNvPr id="71" name="Google Shape;71;p11"/>
          <p:cNvPicPr preferRelativeResize="0"/>
          <p:nvPr/>
        </p:nvPicPr>
        <p:blipFill rotWithShape="1">
          <a:blip r:embed="rId2">
            <a:alphaModFix/>
          </a:blip>
          <a:srcRect l="12416" t="1099"/>
          <a:stretch/>
        </p:blipFill>
        <p:spPr>
          <a:xfrm>
            <a:off x="0" y="0"/>
            <a:ext cx="9144000" cy="6858000"/>
          </a:xfrm>
          <a:prstGeom prst="rect">
            <a:avLst/>
          </a:prstGeom>
          <a:noFill/>
          <a:ln>
            <a:noFill/>
          </a:ln>
        </p:spPr>
      </p:pic>
      <p:pic>
        <p:nvPicPr>
          <p:cNvPr id="72" name="Google Shape;72;p11"/>
          <p:cNvPicPr preferRelativeResize="0"/>
          <p:nvPr/>
        </p:nvPicPr>
        <p:blipFill rotWithShape="1">
          <a:blip r:embed="rId3">
            <a:alphaModFix/>
          </a:blip>
          <a:srcRect/>
          <a:stretch/>
        </p:blipFill>
        <p:spPr>
          <a:xfrm>
            <a:off x="2185" y="2250440"/>
            <a:ext cx="9139629" cy="2738120"/>
          </a:xfrm>
          <a:prstGeom prst="rect">
            <a:avLst/>
          </a:prstGeom>
          <a:noFill/>
          <a:ln>
            <a:noFill/>
          </a:ln>
        </p:spPr>
      </p:pic>
      <p:sp>
        <p:nvSpPr>
          <p:cNvPr id="73" name="Google Shape;73;p11"/>
          <p:cNvSpPr txBox="1">
            <a:spLocks noGrp="1"/>
          </p:cNvSpPr>
          <p:nvPr>
            <p:ph type="title"/>
          </p:nvPr>
        </p:nvSpPr>
        <p:spPr>
          <a:xfrm>
            <a:off x="628650" y="3131186"/>
            <a:ext cx="7886700" cy="8134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p:nvPr/>
        </p:nvSpPr>
        <p:spPr>
          <a:xfrm>
            <a:off x="-2186" y="5039340"/>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 name="Google Shape;75;p11"/>
          <p:cNvSpPr/>
          <p:nvPr/>
        </p:nvSpPr>
        <p:spPr>
          <a:xfrm>
            <a:off x="0" y="2098032"/>
            <a:ext cx="9144000" cy="1016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19">
            <a:alphaModFix/>
          </a:blip>
          <a:srcRect/>
          <a:stretch/>
        </p:blipFill>
        <p:spPr>
          <a:xfrm>
            <a:off x="2185" y="0"/>
            <a:ext cx="9139629" cy="230190"/>
          </a:xfrm>
          <a:prstGeom prst="rect">
            <a:avLst/>
          </a:prstGeom>
          <a:noFill/>
          <a:ln>
            <a:noFill/>
          </a:ln>
        </p:spPr>
      </p:pic>
      <p:pic>
        <p:nvPicPr>
          <p:cNvPr id="11" name="Google Shape;11;p2"/>
          <p:cNvPicPr preferRelativeResize="0"/>
          <p:nvPr/>
        </p:nvPicPr>
        <p:blipFill rotWithShape="1">
          <a:blip r:embed="rId19">
            <a:alphaModFix/>
          </a:blip>
          <a:srcRect/>
          <a:stretch/>
        </p:blipFill>
        <p:spPr>
          <a:xfrm>
            <a:off x="2185" y="6311898"/>
            <a:ext cx="9139629" cy="546101"/>
          </a:xfrm>
          <a:prstGeom prst="rect">
            <a:avLst/>
          </a:prstGeom>
          <a:noFill/>
          <a:ln>
            <a:noFill/>
          </a:ln>
        </p:spPr>
      </p:pic>
      <p:sp>
        <p:nvSpPr>
          <p:cNvPr id="12" name="Google Shape;12;p2"/>
          <p:cNvSpPr txBox="1">
            <a:spLocks noGrp="1"/>
          </p:cNvSpPr>
          <p:nvPr>
            <p:ph type="title"/>
          </p:nvPr>
        </p:nvSpPr>
        <p:spPr>
          <a:xfrm>
            <a:off x="628650" y="497207"/>
            <a:ext cx="7886700" cy="81343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body" idx="1"/>
          </p:nvPr>
        </p:nvSpPr>
        <p:spPr>
          <a:xfrm>
            <a:off x="628650" y="1459865"/>
            <a:ext cx="7886700" cy="471551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ECB21F"/>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2"/>
          <p:cNvSpPr txBox="1"/>
          <p:nvPr/>
        </p:nvSpPr>
        <p:spPr>
          <a:xfrm>
            <a:off x="7914998" y="6430538"/>
            <a:ext cx="223138" cy="348813"/>
          </a:xfrm>
          <a:prstGeom prst="rect">
            <a:avLst/>
          </a:prstGeom>
          <a:noFill/>
          <a:ln>
            <a:noFill/>
          </a:ln>
        </p:spPr>
        <p:txBody>
          <a:bodyPr spcFirstLastPara="1" wrap="square" lIns="91425" tIns="45700" rIns="91425" bIns="45700" anchor="t" anchorCtr="0">
            <a:spAutoFit/>
          </a:bodyPr>
          <a:lstStyle/>
          <a:p>
            <a:pPr marL="0" marR="0" lvl="0" indent="0" algn="l" rtl="0">
              <a:lnSpc>
                <a:spcPct val="27777"/>
              </a:lnSpc>
              <a:spcBef>
                <a:spcPts val="0"/>
              </a:spcBef>
              <a:spcAft>
                <a:spcPts val="0"/>
              </a:spcAft>
              <a:buNone/>
            </a:pPr>
            <a:r>
              <a:rPr lang="en-US" sz="1800" b="0" i="0" u="none" strike="noStrike" cap="none">
                <a:solidFill>
                  <a:srgbClr val="ECB21F"/>
                </a:solidFill>
                <a:latin typeface="Arial"/>
                <a:ea typeface="Arial"/>
                <a:cs typeface="Arial"/>
                <a:sym typeface="Arial"/>
              </a:rPr>
              <a:t>.</a:t>
            </a:r>
            <a:endParaRPr/>
          </a:p>
          <a:p>
            <a:pPr marL="0" marR="0" lvl="0" indent="0" algn="l" rtl="0">
              <a:lnSpc>
                <a:spcPct val="27777"/>
              </a:lnSpc>
              <a:spcBef>
                <a:spcPts val="0"/>
              </a:spcBef>
              <a:spcAft>
                <a:spcPts val="0"/>
              </a:spcAft>
              <a:buNone/>
            </a:pPr>
            <a:r>
              <a:rPr lang="en-US" sz="1800" b="0" i="0" u="none" strike="noStrike" cap="none">
                <a:solidFill>
                  <a:srgbClr val="ECB21F"/>
                </a:solidFill>
                <a:latin typeface="Arial"/>
                <a:ea typeface="Arial"/>
                <a:cs typeface="Arial"/>
                <a:sym typeface="Arial"/>
              </a:rPr>
              <a:t>.</a:t>
            </a:r>
            <a:endParaRPr/>
          </a:p>
          <a:p>
            <a:pPr marL="0" marR="0" lvl="0" indent="0" algn="l" rtl="0">
              <a:lnSpc>
                <a:spcPct val="27777"/>
              </a:lnSpc>
              <a:spcBef>
                <a:spcPts val="0"/>
              </a:spcBef>
              <a:spcAft>
                <a:spcPts val="0"/>
              </a:spcAft>
              <a:buNone/>
            </a:pPr>
            <a:r>
              <a:rPr lang="en-US" sz="1800" b="0" i="0" u="none" strike="noStrike" cap="none">
                <a:solidFill>
                  <a:srgbClr val="ECB21F"/>
                </a:solidFill>
                <a:latin typeface="Arial"/>
                <a:ea typeface="Arial"/>
                <a:cs typeface="Arial"/>
                <a:sym typeface="Arial"/>
              </a:rPr>
              <a:t>.</a:t>
            </a:r>
            <a:endParaRPr/>
          </a:p>
          <a:p>
            <a:pPr marL="0" marR="0" lvl="0" indent="0" algn="l" rtl="0">
              <a:lnSpc>
                <a:spcPct val="27777"/>
              </a:lnSpc>
              <a:spcBef>
                <a:spcPts val="0"/>
              </a:spcBef>
              <a:spcAft>
                <a:spcPts val="0"/>
              </a:spcAft>
              <a:buNone/>
            </a:pPr>
            <a:r>
              <a:rPr lang="en-US" sz="1800" b="0" i="0" u="none" strike="noStrike" cap="none">
                <a:solidFill>
                  <a:srgbClr val="ECB21F"/>
                </a:solidFill>
                <a:latin typeface="Arial"/>
                <a:ea typeface="Arial"/>
                <a:cs typeface="Arial"/>
                <a:sym typeface="Arial"/>
              </a:rPr>
              <a:t>.</a:t>
            </a:r>
            <a:endParaRPr sz="1800" b="0" i="0" u="none" strike="noStrike" cap="none">
              <a:solidFill>
                <a:srgbClr val="ECB21F"/>
              </a:solidFill>
              <a:latin typeface="Arial"/>
              <a:ea typeface="Arial"/>
              <a:cs typeface="Arial"/>
              <a:sym typeface="Arial"/>
            </a:endParaRPr>
          </a:p>
        </p:txBody>
      </p:sp>
      <p:pic>
        <p:nvPicPr>
          <p:cNvPr id="15" name="Google Shape;15;p2"/>
          <p:cNvPicPr preferRelativeResize="0"/>
          <p:nvPr/>
        </p:nvPicPr>
        <p:blipFill rotWithShape="1">
          <a:blip r:embed="rId20">
            <a:alphaModFix/>
          </a:blip>
          <a:srcRect/>
          <a:stretch/>
        </p:blipFill>
        <p:spPr>
          <a:xfrm>
            <a:off x="584200" y="6372321"/>
            <a:ext cx="2297430" cy="3949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12">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ace7a5cb65_0_15"/>
          <p:cNvSpPr txBox="1">
            <a:spLocks noGrp="1"/>
          </p:cNvSpPr>
          <p:nvPr>
            <p:ph type="title"/>
          </p:nvPr>
        </p:nvSpPr>
        <p:spPr>
          <a:xfrm>
            <a:off x="628644" y="1901011"/>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Prince William Sound Moored Profiler Prototype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accddbc813_0_84"/>
          <p:cNvSpPr txBox="1">
            <a:spLocks noGrp="1"/>
          </p:cNvSpPr>
          <p:nvPr>
            <p:ph type="title"/>
          </p:nvPr>
        </p:nvSpPr>
        <p:spPr>
          <a:xfrm>
            <a:off x="628650" y="3131186"/>
            <a:ext cx="7886700" cy="813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Integrated System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accddbc813_0_55"/>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Cost Analysis</a:t>
            </a:r>
            <a:endParaRPr/>
          </a:p>
        </p:txBody>
      </p:sp>
      <p:sp>
        <p:nvSpPr>
          <p:cNvPr id="242" name="Google Shape;242;gaccddbc813_0_55"/>
          <p:cNvSpPr txBox="1">
            <a:spLocks noGrp="1"/>
          </p:cNvSpPr>
          <p:nvPr>
            <p:ph type="body" idx="1"/>
          </p:nvPr>
        </p:nvSpPr>
        <p:spPr>
          <a:xfrm>
            <a:off x="628649" y="1447800"/>
            <a:ext cx="7886700" cy="468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43" name="Google Shape;243;gaccddbc813_0_55"/>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44" name="Google Shape;244;gaccddbc813_0_55"/>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11</a:t>
            </a:fld>
            <a:endParaRPr/>
          </a:p>
        </p:txBody>
      </p:sp>
      <p:graphicFrame>
        <p:nvGraphicFramePr>
          <p:cNvPr id="245" name="Google Shape;245;gaccddbc813_0_55"/>
          <p:cNvGraphicFramePr/>
          <p:nvPr/>
        </p:nvGraphicFramePr>
        <p:xfrm>
          <a:off x="933450" y="2339588"/>
          <a:ext cx="3000000" cy="3000000"/>
        </p:xfrm>
        <a:graphic>
          <a:graphicData uri="http://schemas.openxmlformats.org/drawingml/2006/table">
            <a:tbl>
              <a:tblPr>
                <a:noFill/>
                <a:tableStyleId>{3554BC3D-4E8D-4152-9169-E7EB82C39BED}</a:tableStyleId>
              </a:tblPr>
              <a:tblGrid>
                <a:gridCol w="1752600">
                  <a:extLst>
                    <a:ext uri="{9D8B030D-6E8A-4147-A177-3AD203B41FA5}">
                      <a16:colId xmlns:a16="http://schemas.microsoft.com/office/drawing/2014/main" val="20000"/>
                    </a:ext>
                  </a:extLst>
                </a:gridCol>
                <a:gridCol w="4019550">
                  <a:extLst>
                    <a:ext uri="{9D8B030D-6E8A-4147-A177-3AD203B41FA5}">
                      <a16:colId xmlns:a16="http://schemas.microsoft.com/office/drawing/2014/main" val="20001"/>
                    </a:ext>
                  </a:extLst>
                </a:gridCol>
                <a:gridCol w="676275">
                  <a:extLst>
                    <a:ext uri="{9D8B030D-6E8A-4147-A177-3AD203B41FA5}">
                      <a16:colId xmlns:a16="http://schemas.microsoft.com/office/drawing/2014/main" val="20002"/>
                    </a:ext>
                  </a:extLst>
                </a:gridCol>
                <a:gridCol w="828675">
                  <a:extLst>
                    <a:ext uri="{9D8B030D-6E8A-4147-A177-3AD203B41FA5}">
                      <a16:colId xmlns:a16="http://schemas.microsoft.com/office/drawing/2014/main" val="20003"/>
                    </a:ext>
                  </a:extLst>
                </a:gridCol>
              </a:tblGrid>
              <a:tr h="390525">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Topics</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0:0"/>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Materials</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0:1"/>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Quality</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0:2"/>
                      </a:ext>
                    </a:extLst>
                  </a:tcPr>
                </a:tc>
                <a:tc>
                  <a:txBody>
                    <a:bodyPr/>
                    <a:lstStyle/>
                    <a:p>
                      <a:pPr marL="0" lvl="0" indent="0" algn="ctr" rtl="0">
                        <a:lnSpc>
                          <a:spcPct val="115000"/>
                        </a:lnSpc>
                        <a:spcBef>
                          <a:spcPts val="0"/>
                        </a:spcBef>
                        <a:spcAft>
                          <a:spcPts val="0"/>
                        </a:spcAft>
                        <a:buNone/>
                      </a:pPr>
                      <a:r>
                        <a:rPr lang="en-US" sz="1200" b="1">
                          <a:latin typeface="Roboto"/>
                          <a:ea typeface="Roboto"/>
                          <a:cs typeface="Roboto"/>
                          <a:sym typeface="Roboto"/>
                        </a:rPr>
                        <a:t>Total Price</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0:3"/>
                      </a:ext>
                    </a:extLst>
                  </a:tcPr>
                </a:tc>
                <a:extLst>
                  <a:ext uri="{0D108BD9-81ED-4DB2-BD59-A6C34878D82A}">
                    <a16:rowId xmlns:a16="http://schemas.microsoft.com/office/drawing/2014/main" val="10000"/>
                  </a:ext>
                </a:extLst>
              </a:tr>
              <a:tr h="257175">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Power Generator</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1: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Temflex 3/4 in. x 60 ft. 1700 Electrical Tape Black</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1: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1: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$1.78</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1:3"/>
                      </a:ext>
                    </a:extLst>
                  </a:tcPr>
                </a:tc>
                <a:extLst>
                  <a:ext uri="{0D108BD9-81ED-4DB2-BD59-A6C34878D82A}">
                    <a16:rowId xmlns:a16="http://schemas.microsoft.com/office/drawing/2014/main" val="10001"/>
                  </a:ext>
                </a:extLst>
              </a:tr>
              <a:tr h="25717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2: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Rare Earth 3/4 in. x 1/4 in. Disc Magnet (4-Pack)</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2: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12</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2: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$190.42</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2:3"/>
                      </a:ext>
                    </a:extLst>
                  </a:tcPr>
                </a:tc>
                <a:extLst>
                  <a:ext uri="{0D108BD9-81ED-4DB2-BD59-A6C34878D82A}">
                    <a16:rowId xmlns:a16="http://schemas.microsoft.com/office/drawing/2014/main" val="10002"/>
                  </a:ext>
                </a:extLst>
              </a:tr>
              <a:tr h="25717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3: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2 in. PVC Schedule 40 S x S Coupling</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3: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2</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3: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$1.96</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3:3"/>
                      </a:ext>
                    </a:extLst>
                  </a:tcPr>
                </a:tc>
                <a:extLst>
                  <a:ext uri="{0D108BD9-81ED-4DB2-BD59-A6C34878D82A}">
                    <a16:rowId xmlns:a16="http://schemas.microsoft.com/office/drawing/2014/main" val="10003"/>
                  </a:ext>
                </a:extLst>
              </a:tr>
              <a:tr h="25717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4: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2 in. x 24 in. PVC Sch. 40 DWV Pipe</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4: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4: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$4.96</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4:3"/>
                      </a:ext>
                    </a:extLst>
                  </a:tcPr>
                </a:tc>
                <a:extLst>
                  <a:ext uri="{0D108BD9-81ED-4DB2-BD59-A6C34878D82A}">
                    <a16:rowId xmlns:a16="http://schemas.microsoft.com/office/drawing/2014/main" val="10004"/>
                  </a:ext>
                </a:extLst>
              </a:tr>
              <a:tr h="39052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5: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16 oz. Gaps and Cracks Insulating Foam Sealant with Quick Stop Straw</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5: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5: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$4.08</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5:3"/>
                      </a:ext>
                    </a:extLst>
                  </a:tcPr>
                </a:tc>
                <a:extLst>
                  <a:ext uri="{0D108BD9-81ED-4DB2-BD59-A6C34878D82A}">
                    <a16:rowId xmlns:a16="http://schemas.microsoft.com/office/drawing/2014/main" val="10005"/>
                  </a:ext>
                </a:extLst>
              </a:tr>
              <a:tr h="25717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6: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J-B W Clearweld Epoxy Syringe 25 mL</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6: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6: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$19.50</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6:3"/>
                      </a:ext>
                    </a:extLst>
                  </a:tcPr>
                </a:tc>
                <a:extLst>
                  <a:ext uri="{0D108BD9-81ED-4DB2-BD59-A6C34878D82A}">
                    <a16:rowId xmlns:a16="http://schemas.microsoft.com/office/drawing/2014/main" val="10006"/>
                  </a:ext>
                </a:extLst>
              </a:tr>
              <a:tr h="257175">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Battery Communication</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7: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Raspberry Pi 4 15W Power Supply</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7: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1</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7: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$8.47</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7:3"/>
                      </a:ext>
                    </a:extLst>
                  </a:tcPr>
                </a:tc>
                <a:extLst>
                  <a:ext uri="{0D108BD9-81ED-4DB2-BD59-A6C34878D82A}">
                    <a16:rowId xmlns:a16="http://schemas.microsoft.com/office/drawing/2014/main" val="10007"/>
                  </a:ext>
                </a:extLst>
              </a:tr>
              <a:tr h="257175">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Radio Communication</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8:0"/>
                      </a:ext>
                    </a:extLst>
                  </a:tcPr>
                </a:tc>
                <a:tc>
                  <a:txBody>
                    <a:bodyPr/>
                    <a:lstStyle/>
                    <a:p>
                      <a:pPr marL="0" lvl="0" indent="0" algn="l" rtl="0">
                        <a:lnSpc>
                          <a:spcPct val="115000"/>
                        </a:lnSpc>
                        <a:spcBef>
                          <a:spcPts val="0"/>
                        </a:spcBef>
                        <a:spcAft>
                          <a:spcPts val="0"/>
                        </a:spcAft>
                        <a:buNone/>
                      </a:pPr>
                      <a:r>
                        <a:rPr lang="en-US" sz="1200">
                          <a:latin typeface="Roboto"/>
                          <a:ea typeface="Roboto"/>
                          <a:cs typeface="Roboto"/>
                          <a:sym typeface="Roboto"/>
                        </a:rPr>
                        <a:t>Adafruit LoRa Radio Bonnet with OLED</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8: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2</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8: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$80.72</a:t>
                      </a:r>
                      <a:endParaRPr sz="12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8:3"/>
                      </a:ext>
                    </a:extLst>
                  </a:tcPr>
                </a:tc>
                <a:extLst>
                  <a:ext uri="{0D108BD9-81ED-4DB2-BD59-A6C34878D82A}">
                    <a16:rowId xmlns:a16="http://schemas.microsoft.com/office/drawing/2014/main" val="10008"/>
                  </a:ext>
                </a:extLst>
              </a:tr>
              <a:tr h="257175">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9:0"/>
                      </a:ext>
                    </a:extLst>
                  </a:tcPr>
                </a:tc>
                <a:tc>
                  <a:txBody>
                    <a:bodyPr/>
                    <a:lstStyle/>
                    <a:p>
                      <a:pPr marL="0" lvl="0" indent="0" algn="l" rtl="0">
                        <a:spcBef>
                          <a:spcPts val="0"/>
                        </a:spcBef>
                        <a:spcAft>
                          <a:spcPts val="0"/>
                        </a:spcAft>
                        <a:buNone/>
                      </a:pPr>
                      <a:endParaRPr>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9:1"/>
                      </a:ext>
                    </a:extLst>
                  </a:tcPr>
                </a:tc>
                <a:tc>
                  <a:txBody>
                    <a:bodyPr/>
                    <a:lstStyle/>
                    <a:p>
                      <a:pPr marL="0" lvl="0" indent="0" algn="ctr" rtl="0">
                        <a:lnSpc>
                          <a:spcPct val="115000"/>
                        </a:lnSpc>
                        <a:spcBef>
                          <a:spcPts val="0"/>
                        </a:spcBef>
                        <a:spcAft>
                          <a:spcPts val="0"/>
                        </a:spcAft>
                        <a:buNone/>
                      </a:pPr>
                      <a:r>
                        <a:rPr lang="en-US" sz="1200">
                          <a:latin typeface="Roboto"/>
                          <a:ea typeface="Roboto"/>
                          <a:cs typeface="Roboto"/>
                          <a:sym typeface="Roboto"/>
                        </a:rPr>
                        <a:t>Total</a:t>
                      </a:r>
                      <a:endParaRPr sz="1200">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9:2"/>
                      </a:ext>
                    </a:extLst>
                  </a:tcPr>
                </a:tc>
                <a:tc>
                  <a:txBody>
                    <a:bodyPr/>
                    <a:lstStyle/>
                    <a:p>
                      <a:pPr marL="0" lvl="0" indent="0" algn="r" rtl="0">
                        <a:lnSpc>
                          <a:spcPct val="115000"/>
                        </a:lnSpc>
                        <a:spcBef>
                          <a:spcPts val="0"/>
                        </a:spcBef>
                        <a:spcAft>
                          <a:spcPts val="0"/>
                        </a:spcAft>
                        <a:buNone/>
                      </a:pPr>
                      <a:r>
                        <a:rPr lang="en-US" sz="1200">
                          <a:latin typeface="Roboto"/>
                          <a:ea typeface="Roboto"/>
                          <a:cs typeface="Roboto"/>
                          <a:sym typeface="Roboto"/>
                        </a:rPr>
                        <a:t>$311.89</a:t>
                      </a:r>
                      <a:endParaRPr sz="1200">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245:9:3"/>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accddbc813_0_37"/>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Future Work </a:t>
            </a:r>
            <a:endParaRPr/>
          </a:p>
        </p:txBody>
      </p:sp>
      <p:sp>
        <p:nvSpPr>
          <p:cNvPr id="252" name="Google Shape;252;gaccddbc813_0_37"/>
          <p:cNvSpPr txBox="1">
            <a:spLocks noGrp="1"/>
          </p:cNvSpPr>
          <p:nvPr>
            <p:ph type="body" idx="1"/>
          </p:nvPr>
        </p:nvSpPr>
        <p:spPr>
          <a:xfrm>
            <a:off x="628650" y="1579105"/>
            <a:ext cx="7886700" cy="3158100"/>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Scale up the small unit scaled version of the power generation devices to implement the real version</a:t>
            </a:r>
            <a:endParaRPr sz="2200">
              <a:latin typeface="Roboto"/>
              <a:ea typeface="Roboto"/>
              <a:cs typeface="Roboto"/>
              <a:sym typeface="Roboto"/>
            </a:endParaRPr>
          </a:p>
          <a:p>
            <a:pPr marL="4572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Test the prototype in the real environment</a:t>
            </a:r>
            <a:endParaRPr sz="2200">
              <a:latin typeface="Roboto"/>
              <a:ea typeface="Roboto"/>
              <a:cs typeface="Roboto"/>
              <a:sym typeface="Roboto"/>
            </a:endParaRPr>
          </a:p>
          <a:p>
            <a:pPr marL="4572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Add additional software error checking </a:t>
            </a:r>
            <a:endParaRPr sz="2200">
              <a:latin typeface="Roboto"/>
              <a:ea typeface="Roboto"/>
              <a:cs typeface="Roboto"/>
              <a:sym typeface="Roboto"/>
            </a:endParaRPr>
          </a:p>
          <a:p>
            <a:pPr marL="4572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Add antennas to the radio that allows communication up to 20 km</a:t>
            </a:r>
            <a:endParaRPr sz="2200">
              <a:latin typeface="Roboto"/>
              <a:ea typeface="Roboto"/>
              <a:cs typeface="Roboto"/>
              <a:sym typeface="Roboto"/>
            </a:endParaRPr>
          </a:p>
          <a:p>
            <a:pPr marL="4572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Implement the mechanics of the winch</a:t>
            </a:r>
            <a:endParaRPr sz="2200">
              <a:latin typeface="Roboto"/>
              <a:ea typeface="Roboto"/>
              <a:cs typeface="Roboto"/>
              <a:sym typeface="Roboto"/>
            </a:endParaRPr>
          </a:p>
        </p:txBody>
      </p:sp>
      <p:sp>
        <p:nvSpPr>
          <p:cNvPr id="253" name="Google Shape;253;gaccddbc813_0_37"/>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54" name="Google Shape;254;gaccddbc813_0_37"/>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accddbc813_0_181"/>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References</a:t>
            </a:r>
            <a:endParaRPr/>
          </a:p>
        </p:txBody>
      </p:sp>
      <p:sp>
        <p:nvSpPr>
          <p:cNvPr id="261" name="Google Shape;261;gaccddbc813_0_181"/>
          <p:cNvSpPr txBox="1">
            <a:spLocks noGrp="1"/>
          </p:cNvSpPr>
          <p:nvPr>
            <p:ph type="body" idx="1"/>
          </p:nvPr>
        </p:nvSpPr>
        <p:spPr>
          <a:xfrm>
            <a:off x="628649" y="1447800"/>
            <a:ext cx="7886700" cy="46887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Font typeface="Arial"/>
              <a:buAutoNum type="arabicPeriod"/>
            </a:pPr>
            <a:r>
              <a:rPr lang="en-US" sz="1100"/>
              <a:t>“The Exxon Valdez Oil Spill | Flashback | NBC News” </a:t>
            </a:r>
            <a:r>
              <a:rPr lang="en-US" sz="1100" i="1"/>
              <a:t>NBC News</a:t>
            </a:r>
            <a:r>
              <a:rPr lang="en-US" sz="1100"/>
              <a:t>, 30-June-2014. [Online]. Available: https://www.youtube.com/watch?v=A7hfQ8mTVrU. [Accessed: 22-Nov-2020].</a:t>
            </a:r>
            <a:endParaRPr sz="1100"/>
          </a:p>
          <a:p>
            <a:pPr marL="457200" lvl="0" indent="-298450" algn="l" rtl="0">
              <a:lnSpc>
                <a:spcPct val="115000"/>
              </a:lnSpc>
              <a:spcBef>
                <a:spcPts val="0"/>
              </a:spcBef>
              <a:spcAft>
                <a:spcPts val="0"/>
              </a:spcAft>
              <a:buClr>
                <a:schemeClr val="dk1"/>
              </a:buClr>
              <a:buSzPts val="1100"/>
              <a:buFont typeface="Arial"/>
              <a:buAutoNum type="arabicPeriod"/>
            </a:pPr>
            <a:r>
              <a:rPr lang="en-US" sz="1100"/>
              <a:t>“Photos and Sounds from Our Underwater Robot,” </a:t>
            </a:r>
            <a:r>
              <a:rPr lang="en-US" sz="1100" i="1"/>
              <a:t>Prince William Sound Science Center</a:t>
            </a:r>
            <a:r>
              <a:rPr lang="en-US" sz="1100"/>
              <a:t>, 16-Oct-2019. [Online]. Available: https://pwssc.org/photos-and-sounds-from-our-underwater-robot/. [Accessed: 22-Nov-2020].</a:t>
            </a:r>
            <a:endParaRPr sz="1100"/>
          </a:p>
          <a:p>
            <a:pPr marL="457200" lvl="0" indent="-298450" algn="l" rtl="0">
              <a:lnSpc>
                <a:spcPct val="100000"/>
              </a:lnSpc>
              <a:spcBef>
                <a:spcPts val="0"/>
              </a:spcBef>
              <a:spcAft>
                <a:spcPts val="0"/>
              </a:spcAft>
              <a:buClr>
                <a:schemeClr val="dk1"/>
              </a:buClr>
              <a:buSzPts val="1100"/>
              <a:buFont typeface="Arial"/>
              <a:buAutoNum type="arabicPeriod"/>
            </a:pPr>
            <a:r>
              <a:rPr lang="en-US" sz="1100"/>
              <a:t>R. Campbell. (2020). A Profiling Observatory for High Resolution Oceanographic, Biogeochemical, and Plankton Observations in Prince William Sound [PowerPoint Slides].</a:t>
            </a:r>
            <a:endParaRPr sz="1100"/>
          </a:p>
          <a:p>
            <a:pPr marL="0" lvl="0" indent="0" algn="l" rtl="0">
              <a:lnSpc>
                <a:spcPct val="115000"/>
              </a:lnSpc>
              <a:spcBef>
                <a:spcPts val="1200"/>
              </a:spcBef>
              <a:spcAft>
                <a:spcPts val="1200"/>
              </a:spcAft>
              <a:buNone/>
            </a:pPr>
            <a:endParaRPr sz="1100"/>
          </a:p>
        </p:txBody>
      </p:sp>
      <p:sp>
        <p:nvSpPr>
          <p:cNvPr id="262" name="Google Shape;262;gaccddbc813_0_181"/>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63" name="Google Shape;263;gaccddbc813_0_181"/>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accddbc813_0_198"/>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70" name="Google Shape;270;gaccddbc813_0_198"/>
          <p:cNvSpPr txBox="1">
            <a:spLocks noGrp="1"/>
          </p:cNvSpPr>
          <p:nvPr>
            <p:ph type="body" idx="1"/>
          </p:nvPr>
        </p:nvSpPr>
        <p:spPr>
          <a:xfrm>
            <a:off x="628649" y="1447800"/>
            <a:ext cx="7886700" cy="4688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500"/>
              <a:t>In 1989, an Exxon oil tanker hit a reef, spilling more than 11 million gallons of oil into Prince William Sound, devastating the ecosystem. A moored profiler was placed in the sound to monitor the health of the ecosystem. Currently, the scientists must go out weekly to charge the profiler and download data. Our project is to design a prototype of a new profiler that includes an innovative way to charge the profiler and communicate the system over longer distances. </a:t>
            </a:r>
            <a:endParaRPr sz="1500"/>
          </a:p>
          <a:p>
            <a:pPr marL="0" lvl="0" indent="0" algn="l" rtl="0">
              <a:lnSpc>
                <a:spcPct val="115000"/>
              </a:lnSpc>
              <a:spcBef>
                <a:spcPts val="0"/>
              </a:spcBef>
              <a:spcAft>
                <a:spcPts val="0"/>
              </a:spcAft>
              <a:buClr>
                <a:schemeClr val="dk1"/>
              </a:buClr>
              <a:buSzPts val="1100"/>
              <a:buFont typeface="Arial"/>
              <a:buNone/>
            </a:pPr>
            <a:endParaRPr sz="1500"/>
          </a:p>
          <a:p>
            <a:pPr marL="0" lvl="0" indent="0" algn="l" rtl="0">
              <a:lnSpc>
                <a:spcPct val="115000"/>
              </a:lnSpc>
              <a:spcBef>
                <a:spcPts val="0"/>
              </a:spcBef>
              <a:spcAft>
                <a:spcPts val="0"/>
              </a:spcAft>
              <a:buClr>
                <a:schemeClr val="dk1"/>
              </a:buClr>
              <a:buSzPts val="1100"/>
              <a:buFont typeface="Arial"/>
              <a:buNone/>
            </a:pPr>
            <a:endParaRPr sz="1500">
              <a:highlight>
                <a:srgbClr val="FFFF00"/>
              </a:highlight>
            </a:endParaRPr>
          </a:p>
        </p:txBody>
      </p:sp>
      <p:sp>
        <p:nvSpPr>
          <p:cNvPr id="271" name="Google Shape;271;gaccddbc813_0_198"/>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72" name="Google Shape;272;gaccddbc813_0_198"/>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accddbc813_0_68"/>
          <p:cNvSpPr txBox="1">
            <a:spLocks noGrp="1"/>
          </p:cNvSpPr>
          <p:nvPr>
            <p:ph type="title"/>
          </p:nvPr>
        </p:nvSpPr>
        <p:spPr>
          <a:xfrm>
            <a:off x="628650" y="43155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Introduction </a:t>
            </a:r>
            <a:endParaRPr/>
          </a:p>
        </p:txBody>
      </p:sp>
      <p:sp>
        <p:nvSpPr>
          <p:cNvPr id="149" name="Google Shape;149;gaccddbc813_0_68"/>
          <p:cNvSpPr txBox="1">
            <a:spLocks noGrp="1"/>
          </p:cNvSpPr>
          <p:nvPr>
            <p:ph type="body" idx="1"/>
          </p:nvPr>
        </p:nvSpPr>
        <p:spPr>
          <a:xfrm>
            <a:off x="628650" y="1447800"/>
            <a:ext cx="6191100" cy="4688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b="1">
                <a:latin typeface="Roboto"/>
                <a:ea typeface="Roboto"/>
                <a:cs typeface="Roboto"/>
                <a:sym typeface="Roboto"/>
              </a:rPr>
              <a:t>Current System </a:t>
            </a:r>
            <a:r>
              <a:rPr lang="en-US" sz="2200" b="1">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Problems</a:t>
            </a:r>
            <a:r>
              <a:rPr lang="en-US" sz="2200" b="1">
                <a:latin typeface="Roboto"/>
                <a:ea typeface="Roboto"/>
                <a:cs typeface="Roboto"/>
                <a:sym typeface="Roboto"/>
              </a:rPr>
              <a:t>:</a:t>
            </a:r>
            <a:endParaRPr sz="2200" b="1">
              <a:latin typeface="Roboto"/>
              <a:ea typeface="Roboto"/>
              <a:cs typeface="Roboto"/>
              <a:sym typeface="Roboto"/>
            </a:endParaRPr>
          </a:p>
          <a:p>
            <a:pPr marL="914400" lvl="1" indent="-317500" algn="l" rtl="0">
              <a:lnSpc>
                <a:spcPct val="100000"/>
              </a:lnSpc>
              <a:spcBef>
                <a:spcPts val="0"/>
              </a:spcBef>
              <a:spcAft>
                <a:spcPts val="0"/>
              </a:spcAft>
              <a:buSzPts val="1400"/>
              <a:buFont typeface="Roboto"/>
              <a:buChar char="○"/>
            </a:pPr>
            <a:r>
              <a:rPr lang="en-US">
                <a:latin typeface="Roboto"/>
                <a:ea typeface="Roboto"/>
                <a:cs typeface="Roboto"/>
                <a:sym typeface="Roboto"/>
              </a:rPr>
              <a:t>Cannot remotely charge battery</a:t>
            </a:r>
            <a:endParaRPr>
              <a:latin typeface="Roboto"/>
              <a:ea typeface="Roboto"/>
              <a:cs typeface="Roboto"/>
              <a:sym typeface="Roboto"/>
            </a:endParaRPr>
          </a:p>
          <a:p>
            <a:pPr marL="914400" lvl="1" indent="-317500" algn="l" rtl="0">
              <a:lnSpc>
                <a:spcPct val="100000"/>
              </a:lnSpc>
              <a:spcBef>
                <a:spcPts val="0"/>
              </a:spcBef>
              <a:spcAft>
                <a:spcPts val="0"/>
              </a:spcAft>
              <a:buSzPts val="1400"/>
              <a:buFont typeface="Roboto"/>
              <a:buChar char="○"/>
            </a:pPr>
            <a:r>
              <a:rPr lang="en-US">
                <a:latin typeface="Roboto"/>
                <a:ea typeface="Roboto"/>
                <a:cs typeface="Roboto"/>
                <a:sym typeface="Roboto"/>
              </a:rPr>
              <a:t>Limited data transmission capability</a:t>
            </a:r>
            <a:endParaRPr>
              <a:latin typeface="Roboto"/>
              <a:ea typeface="Roboto"/>
              <a:cs typeface="Roboto"/>
              <a:sym typeface="Roboto"/>
            </a:endParaRPr>
          </a:p>
          <a:p>
            <a:pPr marL="914400" lvl="1" indent="-317500" algn="l" rtl="0">
              <a:lnSpc>
                <a:spcPct val="100000"/>
              </a:lnSpc>
              <a:spcBef>
                <a:spcPts val="0"/>
              </a:spcBef>
              <a:spcAft>
                <a:spcPts val="0"/>
              </a:spcAft>
              <a:buSzPts val="1400"/>
              <a:buFont typeface="Roboto"/>
              <a:buChar char="○"/>
            </a:pPr>
            <a:r>
              <a:rPr lang="en-US">
                <a:latin typeface="Roboto"/>
                <a:ea typeface="Roboto"/>
                <a:cs typeface="Roboto"/>
                <a:sym typeface="Roboto"/>
              </a:rPr>
              <a:t>Proprietary system </a:t>
            </a:r>
            <a:endParaRPr>
              <a:latin typeface="Roboto"/>
              <a:ea typeface="Roboto"/>
              <a:cs typeface="Roboto"/>
              <a:sym typeface="Roboto"/>
            </a:endParaRPr>
          </a:p>
          <a:p>
            <a:pPr marL="1371600" lvl="2" indent="-317500" algn="l" rtl="0">
              <a:lnSpc>
                <a:spcPct val="100000"/>
              </a:lnSpc>
              <a:spcBef>
                <a:spcPts val="0"/>
              </a:spcBef>
              <a:spcAft>
                <a:spcPts val="0"/>
              </a:spcAft>
              <a:buSzPts val="1400"/>
              <a:buFont typeface="Roboto"/>
              <a:buChar char="■"/>
            </a:pPr>
            <a:r>
              <a:rPr lang="en-US">
                <a:latin typeface="Roboto"/>
                <a:ea typeface="Roboto"/>
                <a:cs typeface="Roboto"/>
                <a:sym typeface="Roboto"/>
              </a:rPr>
              <a:t>No longer supported</a:t>
            </a:r>
            <a:endParaRPr>
              <a:latin typeface="Roboto"/>
              <a:ea typeface="Roboto"/>
              <a:cs typeface="Roboto"/>
              <a:sym typeface="Roboto"/>
            </a:endParaRPr>
          </a:p>
          <a:p>
            <a:pPr marL="0" lvl="0" indent="0" algn="l" rtl="0">
              <a:lnSpc>
                <a:spcPct val="100000"/>
              </a:lnSpc>
              <a:spcBef>
                <a:spcPts val="0"/>
              </a:spcBef>
              <a:spcAft>
                <a:spcPts val="0"/>
              </a:spcAft>
              <a:buNone/>
            </a:pPr>
            <a:r>
              <a:rPr lang="en-US" sz="2200" b="1">
                <a:latin typeface="Roboto"/>
                <a:ea typeface="Roboto"/>
                <a:cs typeface="Roboto"/>
                <a:sym typeface="Roboto"/>
              </a:rPr>
              <a:t>Our Approach:</a:t>
            </a:r>
            <a:endParaRPr sz="2000" b="1">
              <a:latin typeface="Roboto"/>
              <a:ea typeface="Roboto"/>
              <a:cs typeface="Roboto"/>
              <a:sym typeface="Roboto"/>
            </a:endParaRPr>
          </a:p>
          <a:p>
            <a:pPr marL="9144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Implemented point absorber power </a:t>
            </a:r>
            <a:endParaRPr sz="2200">
              <a:latin typeface="Roboto"/>
              <a:ea typeface="Roboto"/>
              <a:cs typeface="Roboto"/>
              <a:sym typeface="Roboto"/>
            </a:endParaRPr>
          </a:p>
          <a:p>
            <a:pPr marL="457200" lvl="0" indent="457200" algn="l" rtl="0">
              <a:lnSpc>
                <a:spcPct val="100000"/>
              </a:lnSpc>
              <a:spcBef>
                <a:spcPts val="0"/>
              </a:spcBef>
              <a:spcAft>
                <a:spcPts val="0"/>
              </a:spcAft>
              <a:buNone/>
            </a:pPr>
            <a:r>
              <a:rPr lang="en-US" sz="2200">
                <a:latin typeface="Roboto"/>
                <a:ea typeface="Roboto"/>
                <a:cs typeface="Roboto"/>
                <a:sym typeface="Roboto"/>
              </a:rPr>
              <a:t>generator </a:t>
            </a:r>
            <a:endParaRPr sz="2200">
              <a:latin typeface="Roboto"/>
              <a:ea typeface="Roboto"/>
              <a:cs typeface="Roboto"/>
              <a:sym typeface="Roboto"/>
            </a:endParaRPr>
          </a:p>
          <a:p>
            <a:pPr marL="9144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Integrated a communication module </a:t>
            </a:r>
            <a:endParaRPr sz="2200">
              <a:latin typeface="Roboto"/>
              <a:ea typeface="Roboto"/>
              <a:cs typeface="Roboto"/>
              <a:sym typeface="Roboto"/>
            </a:endParaRPr>
          </a:p>
          <a:p>
            <a:pPr marL="914400" lvl="0" indent="0" algn="l" rtl="0">
              <a:lnSpc>
                <a:spcPct val="100000"/>
              </a:lnSpc>
              <a:spcBef>
                <a:spcPts val="0"/>
              </a:spcBef>
              <a:spcAft>
                <a:spcPts val="0"/>
              </a:spcAft>
              <a:buNone/>
            </a:pPr>
            <a:r>
              <a:rPr lang="en-US" sz="2200">
                <a:latin typeface="Roboto"/>
                <a:ea typeface="Roboto"/>
                <a:cs typeface="Roboto"/>
                <a:sym typeface="Roboto"/>
              </a:rPr>
              <a:t>to send data over long distances</a:t>
            </a:r>
            <a:endParaRPr sz="2200">
              <a:latin typeface="Roboto"/>
              <a:ea typeface="Roboto"/>
              <a:cs typeface="Roboto"/>
              <a:sym typeface="Roboto"/>
            </a:endParaRPr>
          </a:p>
          <a:p>
            <a:pPr marL="914400" lvl="0" indent="-368300" algn="l" rtl="0">
              <a:lnSpc>
                <a:spcPct val="100000"/>
              </a:lnSpc>
              <a:spcBef>
                <a:spcPts val="0"/>
              </a:spcBef>
              <a:spcAft>
                <a:spcPts val="0"/>
              </a:spcAft>
              <a:buClr>
                <a:schemeClr val="dk1"/>
              </a:buClr>
              <a:buSzPts val="2200"/>
              <a:buFont typeface="Roboto"/>
              <a:buChar char="●"/>
            </a:pPr>
            <a:r>
              <a:rPr lang="en-US" sz="2200">
                <a:latin typeface="Roboto"/>
                <a:ea typeface="Roboto"/>
                <a:cs typeface="Roboto"/>
                <a:sym typeface="Roboto"/>
              </a:rPr>
              <a:t>Send data from instruments and battery </a:t>
            </a:r>
            <a:endParaRPr sz="2200">
              <a:latin typeface="Roboto"/>
              <a:ea typeface="Roboto"/>
              <a:cs typeface="Roboto"/>
              <a:sym typeface="Roboto"/>
            </a:endParaRPr>
          </a:p>
          <a:p>
            <a:pPr marL="457200" lvl="0" indent="0" algn="l" rtl="0">
              <a:lnSpc>
                <a:spcPct val="100000"/>
              </a:lnSpc>
              <a:spcBef>
                <a:spcPts val="0"/>
              </a:spcBef>
              <a:spcAft>
                <a:spcPts val="0"/>
              </a:spcAft>
              <a:buNone/>
            </a:pPr>
            <a:r>
              <a:rPr lang="en-US" sz="2200">
                <a:latin typeface="Roboto"/>
                <a:ea typeface="Roboto"/>
                <a:cs typeface="Roboto"/>
                <a:sym typeface="Roboto"/>
              </a:rPr>
              <a:t>       cells collected and show in on the UI</a:t>
            </a:r>
            <a:endParaRPr sz="2200">
              <a:latin typeface="Roboto"/>
              <a:ea typeface="Roboto"/>
              <a:cs typeface="Roboto"/>
              <a:sym typeface="Roboto"/>
            </a:endParaRPr>
          </a:p>
          <a:p>
            <a:pPr marL="0" lvl="0" indent="0" algn="l" rtl="0">
              <a:lnSpc>
                <a:spcPct val="100000"/>
              </a:lnSpc>
              <a:spcBef>
                <a:spcPts val="0"/>
              </a:spcBef>
              <a:spcAft>
                <a:spcPts val="0"/>
              </a:spcAft>
              <a:buNone/>
            </a:pPr>
            <a:r>
              <a:rPr lang="en-US">
                <a:latin typeface="Roboto"/>
                <a:ea typeface="Roboto"/>
                <a:cs typeface="Roboto"/>
                <a:sym typeface="Roboto"/>
              </a:rPr>
              <a:t>	</a:t>
            </a:r>
            <a:endParaRPr>
              <a:latin typeface="Roboto"/>
              <a:ea typeface="Roboto"/>
              <a:cs typeface="Roboto"/>
              <a:sym typeface="Roboto"/>
            </a:endParaRPr>
          </a:p>
          <a:p>
            <a:pPr marL="0" lvl="0" indent="0" algn="l" rtl="0">
              <a:lnSpc>
                <a:spcPct val="100000"/>
              </a:lnSpc>
              <a:spcBef>
                <a:spcPts val="0"/>
              </a:spcBef>
              <a:spcAft>
                <a:spcPts val="0"/>
              </a:spcAft>
              <a:buNone/>
            </a:pPr>
            <a:endParaRPr>
              <a:latin typeface="Roboto"/>
              <a:ea typeface="Roboto"/>
              <a:cs typeface="Roboto"/>
              <a:sym typeface="Roboto"/>
            </a:endParaRPr>
          </a:p>
          <a:p>
            <a:pPr marL="0" lvl="0" indent="0" algn="l" rtl="0">
              <a:lnSpc>
                <a:spcPct val="100000"/>
              </a:lnSpc>
              <a:spcBef>
                <a:spcPts val="0"/>
              </a:spcBef>
              <a:spcAft>
                <a:spcPts val="0"/>
              </a:spcAft>
              <a:buNone/>
            </a:pPr>
            <a:endParaRPr>
              <a:latin typeface="Roboto"/>
              <a:ea typeface="Roboto"/>
              <a:cs typeface="Roboto"/>
              <a:sym typeface="Roboto"/>
            </a:endParaRPr>
          </a:p>
          <a:p>
            <a:pPr marL="0" lvl="0" indent="0" algn="l" rtl="0">
              <a:lnSpc>
                <a:spcPct val="100000"/>
              </a:lnSpc>
              <a:spcBef>
                <a:spcPts val="0"/>
              </a:spcBef>
              <a:spcAft>
                <a:spcPts val="0"/>
              </a:spcAft>
              <a:buNone/>
            </a:pPr>
            <a:endParaRPr sz="2200">
              <a:latin typeface="Roboto"/>
              <a:ea typeface="Roboto"/>
              <a:cs typeface="Roboto"/>
              <a:sym typeface="Roboto"/>
            </a:endParaRPr>
          </a:p>
          <a:p>
            <a:pPr marL="0" lvl="0" indent="0" algn="l" rtl="0">
              <a:lnSpc>
                <a:spcPct val="100000"/>
              </a:lnSpc>
              <a:spcBef>
                <a:spcPts val="0"/>
              </a:spcBef>
              <a:spcAft>
                <a:spcPts val="0"/>
              </a:spcAft>
              <a:buNone/>
            </a:pPr>
            <a:endParaRPr sz="2200">
              <a:latin typeface="Roboto"/>
              <a:ea typeface="Roboto"/>
              <a:cs typeface="Roboto"/>
              <a:sym typeface="Roboto"/>
            </a:endParaRPr>
          </a:p>
        </p:txBody>
      </p:sp>
      <p:sp>
        <p:nvSpPr>
          <p:cNvPr id="150" name="Google Shape;150;gaccddbc813_0_68"/>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51" name="Google Shape;151;gaccddbc813_0_68"/>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a:t>
            </a:fld>
            <a:endParaRPr/>
          </a:p>
        </p:txBody>
      </p:sp>
      <p:pic>
        <p:nvPicPr>
          <p:cNvPr id="152" name="Google Shape;152;gaccddbc813_0_68"/>
          <p:cNvPicPr preferRelativeResize="0"/>
          <p:nvPr/>
        </p:nvPicPr>
        <p:blipFill>
          <a:blip r:embed="rId3">
            <a:alphaModFix/>
          </a:blip>
          <a:stretch>
            <a:fillRect/>
          </a:stretch>
        </p:blipFill>
        <p:spPr>
          <a:xfrm>
            <a:off x="6819734" y="707600"/>
            <a:ext cx="1759741" cy="4688700"/>
          </a:xfrm>
          <a:prstGeom prst="rect">
            <a:avLst/>
          </a:prstGeom>
          <a:noFill/>
          <a:ln>
            <a:noFill/>
          </a:ln>
        </p:spPr>
      </p:pic>
      <p:sp>
        <p:nvSpPr>
          <p:cNvPr id="153" name="Google Shape;153;gaccddbc813_0_68"/>
          <p:cNvSpPr txBox="1"/>
          <p:nvPr/>
        </p:nvSpPr>
        <p:spPr>
          <a:xfrm>
            <a:off x="6819713" y="5608875"/>
            <a:ext cx="1886100" cy="57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b="1" dirty="0">
                <a:solidFill>
                  <a:schemeClr val="dk1"/>
                </a:solidFill>
                <a:latin typeface="Roboto"/>
                <a:ea typeface="Roboto"/>
                <a:cs typeface="Roboto"/>
                <a:sym typeface="Roboto"/>
              </a:rPr>
              <a:t>Figure 0.</a:t>
            </a:r>
            <a:r>
              <a:rPr lang="en-US" sz="1100" dirty="0">
                <a:solidFill>
                  <a:schemeClr val="dk1"/>
                </a:solidFill>
                <a:latin typeface="Roboto"/>
                <a:ea typeface="Roboto"/>
                <a:cs typeface="Roboto"/>
                <a:sym typeface="Roboto"/>
              </a:rPr>
              <a:t> Seabird Scientific Autonomous Moored Profiler [3]</a:t>
            </a:r>
            <a:endParaRPr sz="1100" dirty="0">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accddbc813_0_108"/>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Our Team</a:t>
            </a:r>
            <a:endParaRPr/>
          </a:p>
        </p:txBody>
      </p:sp>
      <p:sp>
        <p:nvSpPr>
          <p:cNvPr id="160" name="Google Shape;160;gaccddbc813_0_108"/>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61" name="Google Shape;161;gaccddbc813_0_108"/>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a:t>
            </a:fld>
            <a:endParaRPr/>
          </a:p>
        </p:txBody>
      </p:sp>
      <p:pic>
        <p:nvPicPr>
          <p:cNvPr id="162" name="Google Shape;162;gaccddbc813_0_108"/>
          <p:cNvPicPr preferRelativeResize="0"/>
          <p:nvPr/>
        </p:nvPicPr>
        <p:blipFill>
          <a:blip r:embed="rId3">
            <a:alphaModFix/>
          </a:blip>
          <a:stretch>
            <a:fillRect/>
          </a:stretch>
        </p:blipFill>
        <p:spPr>
          <a:xfrm>
            <a:off x="326700" y="3807259"/>
            <a:ext cx="1886100" cy="1879191"/>
          </a:xfrm>
          <a:prstGeom prst="rect">
            <a:avLst/>
          </a:prstGeom>
          <a:noFill/>
          <a:ln>
            <a:noFill/>
          </a:ln>
        </p:spPr>
      </p:pic>
      <p:pic>
        <p:nvPicPr>
          <p:cNvPr id="163" name="Google Shape;163;gaccddbc813_0_108"/>
          <p:cNvPicPr preferRelativeResize="0"/>
          <p:nvPr/>
        </p:nvPicPr>
        <p:blipFill>
          <a:blip r:embed="rId4">
            <a:alphaModFix/>
          </a:blip>
          <a:stretch>
            <a:fillRect/>
          </a:stretch>
        </p:blipFill>
        <p:spPr>
          <a:xfrm>
            <a:off x="6232850" y="1216725"/>
            <a:ext cx="1886100" cy="1925950"/>
          </a:xfrm>
          <a:prstGeom prst="rect">
            <a:avLst/>
          </a:prstGeom>
          <a:noFill/>
          <a:ln>
            <a:noFill/>
          </a:ln>
        </p:spPr>
      </p:pic>
      <p:pic>
        <p:nvPicPr>
          <p:cNvPr id="164" name="Google Shape;164;gaccddbc813_0_108"/>
          <p:cNvPicPr preferRelativeResize="0"/>
          <p:nvPr/>
        </p:nvPicPr>
        <p:blipFill rotWithShape="1">
          <a:blip r:embed="rId5">
            <a:alphaModFix/>
          </a:blip>
          <a:srcRect l="1100" r="-1099"/>
          <a:stretch/>
        </p:blipFill>
        <p:spPr>
          <a:xfrm>
            <a:off x="270285" y="1198320"/>
            <a:ext cx="1911541" cy="1925950"/>
          </a:xfrm>
          <a:prstGeom prst="rect">
            <a:avLst/>
          </a:prstGeom>
          <a:noFill/>
          <a:ln>
            <a:noFill/>
          </a:ln>
        </p:spPr>
      </p:pic>
      <p:sp>
        <p:nvSpPr>
          <p:cNvPr id="165" name="Google Shape;165;gaccddbc813_0_108"/>
          <p:cNvSpPr txBox="1"/>
          <p:nvPr/>
        </p:nvSpPr>
        <p:spPr>
          <a:xfrm>
            <a:off x="3197594" y="5652188"/>
            <a:ext cx="2082600" cy="58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Celeste Smith</a:t>
            </a:r>
            <a:endParaRPr b="1"/>
          </a:p>
          <a:p>
            <a:pPr marL="0" lvl="0" indent="0" algn="ctr" rtl="0">
              <a:spcBef>
                <a:spcPts val="0"/>
              </a:spcBef>
              <a:spcAft>
                <a:spcPts val="0"/>
              </a:spcAft>
              <a:buNone/>
            </a:pPr>
            <a:r>
              <a:rPr lang="en-US"/>
              <a:t>Computer Engineer</a:t>
            </a:r>
            <a:endParaRPr/>
          </a:p>
        </p:txBody>
      </p:sp>
      <p:sp>
        <p:nvSpPr>
          <p:cNvPr id="166" name="Google Shape;166;gaccddbc813_0_108"/>
          <p:cNvSpPr txBox="1"/>
          <p:nvPr/>
        </p:nvSpPr>
        <p:spPr>
          <a:xfrm>
            <a:off x="149675" y="5635962"/>
            <a:ext cx="2082600" cy="58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Srushty Changela</a:t>
            </a:r>
            <a:endParaRPr b="1"/>
          </a:p>
          <a:p>
            <a:pPr marL="0" lvl="0" indent="0" algn="ctr" rtl="0">
              <a:spcBef>
                <a:spcPts val="0"/>
              </a:spcBef>
              <a:spcAft>
                <a:spcPts val="0"/>
              </a:spcAft>
              <a:buNone/>
            </a:pPr>
            <a:r>
              <a:rPr lang="en-US"/>
              <a:t>Computer Engineer</a:t>
            </a:r>
            <a:endParaRPr/>
          </a:p>
        </p:txBody>
      </p:sp>
      <p:sp>
        <p:nvSpPr>
          <p:cNvPr id="167" name="Google Shape;167;gaccddbc813_0_108"/>
          <p:cNvSpPr txBox="1"/>
          <p:nvPr/>
        </p:nvSpPr>
        <p:spPr>
          <a:xfrm rot="10800000">
            <a:off x="6205800" y="3092326"/>
            <a:ext cx="2019600" cy="6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accddbc813_0_108"/>
          <p:cNvSpPr txBox="1"/>
          <p:nvPr/>
        </p:nvSpPr>
        <p:spPr>
          <a:xfrm>
            <a:off x="6268975" y="3092403"/>
            <a:ext cx="1730100" cy="58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Rahil Ajani</a:t>
            </a:r>
            <a:endParaRPr b="1"/>
          </a:p>
          <a:p>
            <a:pPr marL="0" lvl="0" indent="0" algn="ctr" rtl="0">
              <a:spcBef>
                <a:spcPts val="0"/>
              </a:spcBef>
              <a:spcAft>
                <a:spcPts val="0"/>
              </a:spcAft>
              <a:buNone/>
            </a:pPr>
            <a:r>
              <a:rPr lang="en-US"/>
              <a:t>Electrical Engineer</a:t>
            </a:r>
            <a:endParaRPr/>
          </a:p>
        </p:txBody>
      </p:sp>
      <p:pic>
        <p:nvPicPr>
          <p:cNvPr id="169" name="Google Shape;169;gaccddbc813_0_108"/>
          <p:cNvPicPr preferRelativeResize="0"/>
          <p:nvPr/>
        </p:nvPicPr>
        <p:blipFill rotWithShape="1">
          <a:blip r:embed="rId6">
            <a:alphaModFix/>
          </a:blip>
          <a:srcRect l="5391" r="8749"/>
          <a:stretch/>
        </p:blipFill>
        <p:spPr>
          <a:xfrm>
            <a:off x="3257016" y="1212450"/>
            <a:ext cx="1977599" cy="1934499"/>
          </a:xfrm>
          <a:prstGeom prst="rect">
            <a:avLst/>
          </a:prstGeom>
          <a:noFill/>
          <a:ln>
            <a:noFill/>
          </a:ln>
        </p:spPr>
      </p:pic>
      <p:pic>
        <p:nvPicPr>
          <p:cNvPr id="170" name="Google Shape;170;gaccddbc813_0_108"/>
          <p:cNvPicPr preferRelativeResize="0"/>
          <p:nvPr/>
        </p:nvPicPr>
        <p:blipFill rotWithShape="1">
          <a:blip r:embed="rId7">
            <a:alphaModFix/>
          </a:blip>
          <a:srcRect t="11878"/>
          <a:stretch/>
        </p:blipFill>
        <p:spPr>
          <a:xfrm>
            <a:off x="3316875" y="3748475"/>
            <a:ext cx="1886099" cy="1934499"/>
          </a:xfrm>
          <a:prstGeom prst="rect">
            <a:avLst/>
          </a:prstGeom>
          <a:noFill/>
          <a:ln>
            <a:noFill/>
          </a:ln>
        </p:spPr>
      </p:pic>
      <p:sp>
        <p:nvSpPr>
          <p:cNvPr id="171" name="Google Shape;171;gaccddbc813_0_108"/>
          <p:cNvSpPr txBox="1"/>
          <p:nvPr/>
        </p:nvSpPr>
        <p:spPr>
          <a:xfrm>
            <a:off x="216250" y="3078105"/>
            <a:ext cx="20196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Richard Nguyen</a:t>
            </a:r>
            <a:endParaRPr b="1"/>
          </a:p>
          <a:p>
            <a:pPr marL="0" lvl="0" indent="0" algn="ctr" rtl="0">
              <a:spcBef>
                <a:spcPts val="0"/>
              </a:spcBef>
              <a:spcAft>
                <a:spcPts val="0"/>
              </a:spcAft>
              <a:buNone/>
            </a:pPr>
            <a:r>
              <a:rPr lang="en-US"/>
              <a:t>Electrical Engineer</a:t>
            </a:r>
            <a:endParaRPr/>
          </a:p>
        </p:txBody>
      </p:sp>
      <p:sp>
        <p:nvSpPr>
          <p:cNvPr id="172" name="Google Shape;172;gaccddbc813_0_108"/>
          <p:cNvSpPr txBox="1"/>
          <p:nvPr/>
        </p:nvSpPr>
        <p:spPr>
          <a:xfrm>
            <a:off x="3307579" y="5801500"/>
            <a:ext cx="1886100" cy="3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73" name="Google Shape;173;gaccddbc813_0_108"/>
          <p:cNvSpPr txBox="1"/>
          <p:nvPr/>
        </p:nvSpPr>
        <p:spPr>
          <a:xfrm>
            <a:off x="2892607" y="3074512"/>
            <a:ext cx="2650500" cy="5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800"/>
              <a:buFont typeface="Arial"/>
              <a:buNone/>
            </a:pPr>
            <a:r>
              <a:rPr lang="en-US" sz="1300" b="1">
                <a:solidFill>
                  <a:schemeClr val="dk1"/>
                </a:solidFill>
                <a:latin typeface="Roboto"/>
                <a:ea typeface="Roboto"/>
                <a:cs typeface="Roboto"/>
                <a:sym typeface="Roboto"/>
              </a:rPr>
              <a:t>Kombundit Chitranuwatkul</a:t>
            </a:r>
            <a:endParaRPr sz="1800" b="1"/>
          </a:p>
          <a:p>
            <a:pPr marL="0" lvl="0" indent="0" algn="ctr" rtl="0">
              <a:spcBef>
                <a:spcPts val="0"/>
              </a:spcBef>
              <a:spcAft>
                <a:spcPts val="0"/>
              </a:spcAft>
              <a:buNone/>
            </a:pPr>
            <a:r>
              <a:rPr lang="en-US"/>
              <a:t>Electrical Engineer</a:t>
            </a:r>
            <a:endParaRPr/>
          </a:p>
        </p:txBody>
      </p:sp>
      <p:sp>
        <p:nvSpPr>
          <p:cNvPr id="174" name="Google Shape;174;gaccddbc813_0_108"/>
          <p:cNvSpPr txBox="1"/>
          <p:nvPr/>
        </p:nvSpPr>
        <p:spPr>
          <a:xfrm>
            <a:off x="6268975" y="5679941"/>
            <a:ext cx="19776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Nicholas Nguyen</a:t>
            </a:r>
            <a:endParaRPr b="1"/>
          </a:p>
          <a:p>
            <a:pPr marL="0" lvl="0" indent="0" algn="ctr" rtl="0">
              <a:spcBef>
                <a:spcPts val="0"/>
              </a:spcBef>
              <a:spcAft>
                <a:spcPts val="0"/>
              </a:spcAft>
              <a:buNone/>
            </a:pPr>
            <a:r>
              <a:rPr lang="en-US"/>
              <a:t>Computer Engineer</a:t>
            </a:r>
            <a:endParaRPr/>
          </a:p>
        </p:txBody>
      </p:sp>
      <p:pic>
        <p:nvPicPr>
          <p:cNvPr id="175" name="Google Shape;175;gaccddbc813_0_108"/>
          <p:cNvPicPr preferRelativeResize="0"/>
          <p:nvPr/>
        </p:nvPicPr>
        <p:blipFill>
          <a:blip r:embed="rId8">
            <a:alphaModFix/>
          </a:blip>
          <a:stretch>
            <a:fillRect/>
          </a:stretch>
        </p:blipFill>
        <p:spPr>
          <a:xfrm>
            <a:off x="6199424" y="3671940"/>
            <a:ext cx="2037102" cy="207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accddbc813_0_0"/>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82" name="Google Shape;182;gaccddbc813_0_0"/>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4</a:t>
            </a:fld>
            <a:endParaRPr/>
          </a:p>
        </p:txBody>
      </p:sp>
      <p:pic>
        <p:nvPicPr>
          <p:cNvPr id="183" name="Google Shape;183;gaccddbc813_0_0"/>
          <p:cNvPicPr preferRelativeResize="0"/>
          <p:nvPr/>
        </p:nvPicPr>
        <p:blipFill>
          <a:blip r:embed="rId3">
            <a:alphaModFix/>
          </a:blip>
          <a:stretch>
            <a:fillRect/>
          </a:stretch>
        </p:blipFill>
        <p:spPr>
          <a:xfrm>
            <a:off x="0" y="215651"/>
            <a:ext cx="9144001" cy="60076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accddbc813_0_46"/>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Wave Power Generator</a:t>
            </a:r>
            <a:endParaRPr/>
          </a:p>
        </p:txBody>
      </p:sp>
      <p:sp>
        <p:nvSpPr>
          <p:cNvPr id="190" name="Google Shape;190;gaccddbc813_0_46"/>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5</a:t>
            </a:fld>
            <a:endParaRPr/>
          </a:p>
        </p:txBody>
      </p:sp>
      <p:pic>
        <p:nvPicPr>
          <p:cNvPr id="191" name="Google Shape;191;gaccddbc813_0_46"/>
          <p:cNvPicPr preferRelativeResize="0"/>
          <p:nvPr/>
        </p:nvPicPr>
        <p:blipFill rotWithShape="1">
          <a:blip r:embed="rId3">
            <a:alphaModFix/>
          </a:blip>
          <a:srcRect l="42209" r="41304" b="18672"/>
          <a:stretch/>
        </p:blipFill>
        <p:spPr>
          <a:xfrm>
            <a:off x="6890583" y="1320175"/>
            <a:ext cx="1538834" cy="4217650"/>
          </a:xfrm>
          <a:prstGeom prst="rect">
            <a:avLst/>
          </a:prstGeom>
          <a:noFill/>
          <a:ln>
            <a:noFill/>
          </a:ln>
        </p:spPr>
      </p:pic>
      <p:pic>
        <p:nvPicPr>
          <p:cNvPr id="192" name="Google Shape;192;gaccddbc813_0_46"/>
          <p:cNvPicPr preferRelativeResize="0"/>
          <p:nvPr/>
        </p:nvPicPr>
        <p:blipFill>
          <a:blip r:embed="rId4">
            <a:alphaModFix/>
          </a:blip>
          <a:stretch>
            <a:fillRect/>
          </a:stretch>
        </p:blipFill>
        <p:spPr>
          <a:xfrm>
            <a:off x="3884738" y="1320175"/>
            <a:ext cx="1263000" cy="4217650"/>
          </a:xfrm>
          <a:prstGeom prst="rect">
            <a:avLst/>
          </a:prstGeom>
          <a:noFill/>
          <a:ln>
            <a:noFill/>
          </a:ln>
        </p:spPr>
      </p:pic>
      <p:pic>
        <p:nvPicPr>
          <p:cNvPr id="193" name="Google Shape;193;gaccddbc813_0_46"/>
          <p:cNvPicPr preferRelativeResize="0"/>
          <p:nvPr/>
        </p:nvPicPr>
        <p:blipFill>
          <a:blip r:embed="rId5">
            <a:alphaModFix/>
          </a:blip>
          <a:stretch>
            <a:fillRect/>
          </a:stretch>
        </p:blipFill>
        <p:spPr>
          <a:xfrm>
            <a:off x="1060150" y="1310500"/>
            <a:ext cx="1081750" cy="4217651"/>
          </a:xfrm>
          <a:prstGeom prst="rect">
            <a:avLst/>
          </a:prstGeom>
          <a:noFill/>
          <a:ln>
            <a:noFill/>
          </a:ln>
        </p:spPr>
      </p:pic>
      <p:sp>
        <p:nvSpPr>
          <p:cNvPr id="194" name="Google Shape;194;gaccddbc813_0_46"/>
          <p:cNvSpPr txBox="1"/>
          <p:nvPr/>
        </p:nvSpPr>
        <p:spPr>
          <a:xfrm>
            <a:off x="421750" y="5537825"/>
            <a:ext cx="23586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Figure 2</a:t>
            </a:r>
            <a:r>
              <a:rPr lang="en-US"/>
              <a:t>. Magnet holder within the PVC pipe</a:t>
            </a:r>
            <a:endParaRPr/>
          </a:p>
        </p:txBody>
      </p:sp>
      <p:sp>
        <p:nvSpPr>
          <p:cNvPr id="195" name="Google Shape;195;gaccddbc813_0_46"/>
          <p:cNvSpPr txBox="1"/>
          <p:nvPr/>
        </p:nvSpPr>
        <p:spPr>
          <a:xfrm>
            <a:off x="3527563" y="5547500"/>
            <a:ext cx="2083200" cy="8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Figure 3</a:t>
            </a:r>
            <a:r>
              <a:rPr lang="en-US"/>
              <a:t>. CAD drawing of entire point absorber</a:t>
            </a:r>
            <a:endParaRPr/>
          </a:p>
        </p:txBody>
      </p:sp>
      <p:sp>
        <p:nvSpPr>
          <p:cNvPr id="196" name="Google Shape;196;gaccddbc813_0_46"/>
          <p:cNvSpPr txBox="1"/>
          <p:nvPr/>
        </p:nvSpPr>
        <p:spPr>
          <a:xfrm>
            <a:off x="6358000" y="5547500"/>
            <a:ext cx="2604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Figure 4.</a:t>
            </a:r>
            <a:r>
              <a:rPr lang="en-US"/>
              <a:t> Built point absorber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acdf1aad18_1_2"/>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Charging Circuit</a:t>
            </a:r>
            <a:endParaRPr/>
          </a:p>
        </p:txBody>
      </p:sp>
      <p:sp>
        <p:nvSpPr>
          <p:cNvPr id="203" name="Google Shape;203;gacdf1aad18_1_2"/>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04" name="Google Shape;204;gacdf1aad18_1_2"/>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6</a:t>
            </a:fld>
            <a:endParaRPr/>
          </a:p>
        </p:txBody>
      </p:sp>
      <p:sp>
        <p:nvSpPr>
          <p:cNvPr id="205" name="Google Shape;205;gacdf1aad18_1_2"/>
          <p:cNvSpPr txBox="1"/>
          <p:nvPr/>
        </p:nvSpPr>
        <p:spPr>
          <a:xfrm>
            <a:off x="1961250" y="4557750"/>
            <a:ext cx="52215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Figure 5</a:t>
            </a:r>
            <a:r>
              <a:rPr lang="en-US"/>
              <a:t>. Schematic for the charging circuit</a:t>
            </a:r>
            <a:endParaRPr/>
          </a:p>
        </p:txBody>
      </p:sp>
      <p:pic>
        <p:nvPicPr>
          <p:cNvPr id="206" name="Google Shape;206;gacdf1aad18_1_2"/>
          <p:cNvPicPr preferRelativeResize="0"/>
          <p:nvPr/>
        </p:nvPicPr>
        <p:blipFill rotWithShape="1">
          <a:blip r:embed="rId3">
            <a:alphaModFix/>
          </a:blip>
          <a:srcRect/>
          <a:stretch/>
        </p:blipFill>
        <p:spPr>
          <a:xfrm>
            <a:off x="100187" y="2403400"/>
            <a:ext cx="8943626" cy="205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accddbc813_0_16"/>
          <p:cNvSpPr txBox="1">
            <a:spLocks noGrp="1"/>
          </p:cNvSpPr>
          <p:nvPr>
            <p:ph type="title"/>
          </p:nvPr>
        </p:nvSpPr>
        <p:spPr>
          <a:xfrm>
            <a:off x="628650" y="497207"/>
            <a:ext cx="7886700" cy="81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Data Monitoring System</a:t>
            </a:r>
            <a:endParaRPr/>
          </a:p>
        </p:txBody>
      </p:sp>
      <p:sp>
        <p:nvSpPr>
          <p:cNvPr id="213" name="Google Shape;213;gaccddbc813_0_16"/>
          <p:cNvSpPr txBox="1">
            <a:spLocks noGrp="1"/>
          </p:cNvSpPr>
          <p:nvPr>
            <p:ph type="body" idx="2"/>
          </p:nvPr>
        </p:nvSpPr>
        <p:spPr>
          <a:xfrm>
            <a:off x="255788" y="0"/>
            <a:ext cx="1886100" cy="22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14" name="Google Shape;214;gaccddbc813_0_16"/>
          <p:cNvSpPr txBox="1">
            <a:spLocks noGrp="1"/>
          </p:cNvSpPr>
          <p:nvPr>
            <p:ph type="sldNum" idx="12"/>
          </p:nvPr>
        </p:nvSpPr>
        <p:spPr>
          <a:xfrm>
            <a:off x="8060924" y="6400740"/>
            <a:ext cx="472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7</a:t>
            </a:fld>
            <a:endParaRPr/>
          </a:p>
        </p:txBody>
      </p:sp>
      <p:grpSp>
        <p:nvGrpSpPr>
          <p:cNvPr id="215" name="Google Shape;215;gaccddbc813_0_16"/>
          <p:cNvGrpSpPr/>
          <p:nvPr/>
        </p:nvGrpSpPr>
        <p:grpSpPr>
          <a:xfrm>
            <a:off x="1399325" y="1208724"/>
            <a:ext cx="6043975" cy="5042275"/>
            <a:chOff x="1399325" y="1208724"/>
            <a:chExt cx="6043975" cy="5042275"/>
          </a:xfrm>
        </p:grpSpPr>
        <p:pic>
          <p:nvPicPr>
            <p:cNvPr id="216" name="Google Shape;216;gaccddbc813_0_16"/>
            <p:cNvPicPr preferRelativeResize="0"/>
            <p:nvPr/>
          </p:nvPicPr>
          <p:blipFill>
            <a:blip r:embed="rId3">
              <a:alphaModFix/>
            </a:blip>
            <a:stretch>
              <a:fillRect/>
            </a:stretch>
          </p:blipFill>
          <p:spPr>
            <a:xfrm>
              <a:off x="1399325" y="1208724"/>
              <a:ext cx="6043975" cy="5042275"/>
            </a:xfrm>
            <a:prstGeom prst="rect">
              <a:avLst/>
            </a:prstGeom>
            <a:noFill/>
            <a:ln>
              <a:noFill/>
            </a:ln>
          </p:spPr>
        </p:pic>
        <p:sp>
          <p:nvSpPr>
            <p:cNvPr id="217" name="Google Shape;217;gaccddbc813_0_16"/>
            <p:cNvSpPr/>
            <p:nvPr/>
          </p:nvSpPr>
          <p:spPr>
            <a:xfrm>
              <a:off x="2036525" y="2297600"/>
              <a:ext cx="835500" cy="348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BMS</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accddbc813_0_192"/>
          <p:cNvSpPr txBox="1">
            <a:spLocks noGrp="1"/>
          </p:cNvSpPr>
          <p:nvPr>
            <p:ph type="title"/>
          </p:nvPr>
        </p:nvSpPr>
        <p:spPr>
          <a:xfrm>
            <a:off x="628650" y="3131186"/>
            <a:ext cx="7886700" cy="813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Wave Power Generator Demo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accddbc813_0_76"/>
          <p:cNvSpPr txBox="1">
            <a:spLocks noGrp="1"/>
          </p:cNvSpPr>
          <p:nvPr>
            <p:ph type="title"/>
          </p:nvPr>
        </p:nvSpPr>
        <p:spPr>
          <a:xfrm>
            <a:off x="628650" y="3131186"/>
            <a:ext cx="7886700" cy="813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Data Monitoring Demo</a:t>
            </a:r>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ECB21F"/>
      </a:accent1>
      <a:accent2>
        <a:srgbClr val="5B9BD5"/>
      </a:accent2>
      <a:accent3>
        <a:srgbClr val="2E3192"/>
      </a:accent3>
      <a:accent4>
        <a:srgbClr val="BF9000"/>
      </a:accent4>
      <a:accent5>
        <a:srgbClr val="1F3864"/>
      </a:accent5>
      <a:accent6>
        <a:srgbClr val="D8D8D8"/>
      </a:accent6>
      <a:hlink>
        <a:srgbClr val="2E75B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1330</Words>
  <Application>Microsoft Macintosh PowerPoint</Application>
  <PresentationFormat>On-screen Show (4:3)</PresentationFormat>
  <Paragraphs>123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Roboto</vt:lpstr>
      <vt:lpstr>Noto Sans Symbols</vt:lpstr>
      <vt:lpstr>Calibri</vt:lpstr>
      <vt:lpstr>Arial</vt:lpstr>
      <vt:lpstr>Office Theme</vt:lpstr>
      <vt:lpstr>Prince William Sound Moored Profiler Prototype</vt:lpstr>
      <vt:lpstr>Introduction </vt:lpstr>
      <vt:lpstr>Our Team</vt:lpstr>
      <vt:lpstr>PowerPoint Presentation</vt:lpstr>
      <vt:lpstr>Wave Power Generator</vt:lpstr>
      <vt:lpstr>Charging Circuit</vt:lpstr>
      <vt:lpstr>Data Monitoring System</vt:lpstr>
      <vt:lpstr>Wave Power Generator Demo</vt:lpstr>
      <vt:lpstr>Data Monitoring Demo</vt:lpstr>
      <vt:lpstr>Integrated System</vt:lpstr>
      <vt:lpstr>Cost Analysis</vt:lpstr>
      <vt:lpstr>Future Work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 William Sound Moored Profiler Prototype</dc:title>
  <dc:creator>Microsoft account</dc:creator>
  <cp:lastModifiedBy>Nguyen, Nicholas D</cp:lastModifiedBy>
  <cp:revision>1</cp:revision>
  <dcterms:created xsi:type="dcterms:W3CDTF">2014-06-12T21:03:18Z</dcterms:created>
  <dcterms:modified xsi:type="dcterms:W3CDTF">2020-11-23T03:50:13Z</dcterms:modified>
</cp:coreProperties>
</file>