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9EE10DB-7B46-4743-85B1-987A8CD5CB09}">
  <a:tblStyle styleId="{59EE10DB-7B46-4743-85B1-987A8CD5CB0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http://eceseniordesign2020fall.ece.gatech.edu/deliverables/proposalpresentation/2014fall/Christinas%20PDR%20lecture%20slides%20spring%202011a.pdf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0cd387c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0cd387c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40cc3fa6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40cc3fa6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0cd387c32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a0cd387c32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Srushty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f782e550c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f782e550c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Richard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3ba4b5b4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3ba4b5b4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0cd387c32_4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0cd387c32_4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44862a5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44862a5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3ba4b5b4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3ba4b5b4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0cd387c3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0cd387c3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Por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a0cd387c3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a0cd387c3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Celeste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39217d05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39217d05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Rahil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Reference: https://www.sciencedirect.com/science/article/abs/pii/S1364032111005351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3ba4b5b4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3ba4b5b4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Richard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3ba4b5b4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3ba4b5b4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a0cd387c3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a0cd387c3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Celeste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0cd387c32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0cd387c32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Srushty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19.jpg"/><Relationship Id="rId5" Type="http://schemas.openxmlformats.org/officeDocument/2006/relationships/image" Target="../media/image15.jpg"/><Relationship Id="rId6" Type="http://schemas.openxmlformats.org/officeDocument/2006/relationships/image" Target="../media/image14.jpg"/><Relationship Id="rId7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ocean-server.com/wp-content/uploads/2018/08/OS5000_Compass_Manual.pd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Review Presentation 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2177300" y="2834125"/>
            <a:ext cx="4764900" cy="156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Scientific Shark</a:t>
            </a:r>
            <a:br>
              <a:rPr lang="en" sz="1900"/>
            </a:br>
            <a:r>
              <a:rPr lang="en" sz="1900"/>
              <a:t>Celeste Smith, Srushty Changela, Rahil Ajani, Nicholas Nguyen, Richard Nguyen, Kombundit Chitranuwatkul</a:t>
            </a:r>
            <a:endParaRPr sz="19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Radio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 range (LoRa) transmission of packets,							 low power consumption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I2C protocol, 915 MHz but can be configured to 						other frequencies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utilize LoRaWAN (longer distance)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Still need to: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Send/receive </a:t>
            </a:r>
            <a:r>
              <a:rPr lang="en"/>
              <a:t>information</a:t>
            </a:r>
            <a:r>
              <a:rPr lang="en"/>
              <a:t> from battery management					 system and compass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0275" y="1211075"/>
            <a:ext cx="2980201" cy="2235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6493875" y="3370025"/>
            <a:ext cx="39798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Adafruit LoRa Radio Bonnet RFM95W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Radio</a:t>
            </a:r>
            <a:endParaRPr/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075" y="1061488"/>
            <a:ext cx="2616483" cy="168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3912" y="991475"/>
            <a:ext cx="2548899" cy="186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5">
            <a:alphaModFix/>
          </a:blip>
          <a:srcRect b="6367" l="-195243" r="201610" t="0"/>
          <a:stretch/>
        </p:blipFill>
        <p:spPr>
          <a:xfrm>
            <a:off x="589913" y="3255625"/>
            <a:ext cx="2309051" cy="146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3899" y="3137788"/>
            <a:ext cx="2736622" cy="1735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04087" y="3055250"/>
            <a:ext cx="2713163" cy="1865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3"/>
          <p:cNvCxnSpPr/>
          <p:nvPr/>
        </p:nvCxnSpPr>
        <p:spPr>
          <a:xfrm flipH="1" rot="10800000">
            <a:off x="4208475" y="1897525"/>
            <a:ext cx="1728000" cy="1770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23"/>
          <p:cNvCxnSpPr/>
          <p:nvPr/>
        </p:nvCxnSpPr>
        <p:spPr>
          <a:xfrm rot="10800000">
            <a:off x="4250775" y="3987900"/>
            <a:ext cx="1643400" cy="0"/>
          </a:xfrm>
          <a:prstGeom prst="straightConnector1">
            <a:avLst/>
          </a:prstGeom>
          <a:noFill/>
          <a:ln cap="flat" cmpd="sng" w="7620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23"/>
          <p:cNvSpPr txBox="1"/>
          <p:nvPr/>
        </p:nvSpPr>
        <p:spPr>
          <a:xfrm>
            <a:off x="1928375" y="2668625"/>
            <a:ext cx="39798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Radio 1 sends packet A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1876450" y="4855750"/>
            <a:ext cx="39798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Radio 1 receives packet C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6340700" y="4820175"/>
            <a:ext cx="39798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Radio 2 sends packet C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3"/>
          <p:cNvSpPr txBox="1"/>
          <p:nvPr/>
        </p:nvSpPr>
        <p:spPr>
          <a:xfrm>
            <a:off x="6439800" y="2776100"/>
            <a:ext cx="39798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Radio 2 receives packet A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1" name="Google Shape;151;p23"/>
          <p:cNvSpPr txBox="1"/>
          <p:nvPr/>
        </p:nvSpPr>
        <p:spPr>
          <a:xfrm>
            <a:off x="4716275" y="1578075"/>
            <a:ext cx="39798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~4s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4964025" y="3654188"/>
            <a:ext cx="39798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~4s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4716275" y="1938888"/>
            <a:ext cx="39798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~1km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4964025" y="3938613"/>
            <a:ext cx="3979800" cy="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~</a:t>
            </a:r>
            <a:r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1km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-4164700" y="881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     User Interface</a:t>
            </a: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 rotWithShape="1">
          <a:blip r:embed="rId3">
            <a:alphaModFix/>
          </a:blip>
          <a:srcRect b="-15090" l="0" r="0" t="15090"/>
          <a:stretch/>
        </p:blipFill>
        <p:spPr>
          <a:xfrm>
            <a:off x="60750" y="3185464"/>
            <a:ext cx="4511249" cy="195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576" y="864837"/>
            <a:ext cx="3607600" cy="223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4"/>
          <p:cNvSpPr txBox="1"/>
          <p:nvPr/>
        </p:nvSpPr>
        <p:spPr>
          <a:xfrm>
            <a:off x="2350175" y="4297450"/>
            <a:ext cx="38676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 rotWithShape="1">
          <a:blip r:embed="rId5">
            <a:alphaModFix/>
          </a:blip>
          <a:srcRect b="0" l="0" r="-5207" t="-5207"/>
          <a:stretch/>
        </p:blipFill>
        <p:spPr>
          <a:xfrm>
            <a:off x="4673450" y="1641290"/>
            <a:ext cx="4641224" cy="259547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4"/>
          <p:cNvSpPr txBox="1"/>
          <p:nvPr/>
        </p:nvSpPr>
        <p:spPr>
          <a:xfrm>
            <a:off x="751588" y="4794125"/>
            <a:ext cx="3008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Current GUI example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24"/>
          <p:cNvSpPr txBox="1"/>
          <p:nvPr/>
        </p:nvSpPr>
        <p:spPr>
          <a:xfrm>
            <a:off x="5586675" y="4324300"/>
            <a:ext cx="2887500" cy="3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Future GUI plans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 to Success: S</a:t>
            </a:r>
            <a:r>
              <a:rPr lang="en"/>
              <a:t>chedule</a:t>
            </a:r>
            <a:endParaRPr/>
          </a:p>
        </p:txBody>
      </p:sp>
      <p:pic>
        <p:nvPicPr>
          <p:cNvPr id="171" name="Google Shape;1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808900"/>
            <a:ext cx="8114649" cy="17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Cost Analysis: Bill of Materials</a:t>
            </a:r>
            <a:endParaRPr/>
          </a:p>
        </p:txBody>
      </p:sp>
      <p:graphicFrame>
        <p:nvGraphicFramePr>
          <p:cNvPr id="177" name="Google Shape;177;p26"/>
          <p:cNvGraphicFramePr/>
          <p:nvPr/>
        </p:nvGraphicFramePr>
        <p:xfrm>
          <a:off x="848163" y="181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{59EE10DB-7B46-4743-85B1-987A8CD5CB09}</a:tableStyleId>
              </a:tblPr>
              <a:tblGrid>
                <a:gridCol w="1757200"/>
                <a:gridCol w="4021525"/>
                <a:gridCol w="620900"/>
                <a:gridCol w="1048025"/>
              </a:tblGrid>
              <a:tr h="3333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Topics</a:t>
                      </a:r>
                      <a:endParaRPr b="1"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Materials</a:t>
                      </a:r>
                      <a:endParaRPr b="1"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Quality</a:t>
                      </a:r>
                      <a:endParaRPr b="1"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/>
                        <a:t>Total Price</a:t>
                      </a:r>
                      <a:endParaRPr b="1"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Power Generator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Magnet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10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$89.30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Temflex 3/4 in. x 60 ft. 1700 Electrical Tape Black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$1.78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Rare Earth 3/4 in. x 1/4 in. Disc Magnet (4-Pack)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$190.42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Battery Communication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Raspberry Pi 4 15W Power Supply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1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$8.47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Radio Communication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Adafruit LoRa Radio Bonnet with OLED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2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$80.22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FFFF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Total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$370.19</a:t>
                      </a:r>
                      <a:endParaRPr sz="12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</a:t>
            </a:r>
            <a:endParaRPr/>
          </a:p>
        </p:txBody>
      </p:sp>
      <p:sp>
        <p:nvSpPr>
          <p:cNvPr id="183" name="Google Shape;183;p2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https://ocean-server.com/wp-content/uploads/2018/08/OS5000_Compass_Manual.pdf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8"/>
          <p:cNvSpPr txBox="1"/>
          <p:nvPr>
            <p:ph type="title"/>
          </p:nvPr>
        </p:nvSpPr>
        <p:spPr>
          <a:xfrm>
            <a:off x="387900" y="1984200"/>
            <a:ext cx="8368200" cy="1175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</a:t>
            </a:r>
            <a:r>
              <a:rPr lang="en"/>
              <a:t>Question?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5"/>
            <a:ext cx="6673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Prince William Sound, Gulf of Alaska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Exxon-Valdez Oil Spill (1989)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Environmental</a:t>
            </a:r>
            <a:r>
              <a:rPr lang="en"/>
              <a:t> monitoring: Autonomous moored profiler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Problems: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Remotely charge battery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Data transmission capability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Proprietary</a:t>
            </a:r>
            <a:r>
              <a:rPr lang="en"/>
              <a:t> system</a:t>
            </a: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30260" r="25525" t="2075"/>
          <a:stretch/>
        </p:blipFill>
        <p:spPr>
          <a:xfrm>
            <a:off x="7233025" y="827463"/>
            <a:ext cx="1575199" cy="34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 Level Overview of Prototype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Generation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Battery Communications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 Sensor, Compass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Wireless Communications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User Interface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Path to Completion, Schedule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Analysis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 Diagram of Planned Prototype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850" y="1144126"/>
            <a:ext cx="7757247" cy="3883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Generator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489825"/>
            <a:ext cx="5277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Point absorber instead of wave attenuator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Structure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Buoy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Magnets in the middle tube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Stator float moving based on waves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Plates (doughnuts) to keep stator in place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Mooring to the seabed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Generator -&gt; Charging system -&gt; Battery</a:t>
            </a:r>
            <a:endParaRPr sz="1600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3747" y="1489822"/>
            <a:ext cx="2912350" cy="29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5843725" y="4402175"/>
            <a:ext cx="29124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Visual example of point absorber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Generator Visual </a:t>
            </a:r>
            <a:endParaRPr/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387900" y="1489825"/>
            <a:ext cx="5277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Inside PVC: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Magnets stacked within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Inside Float: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DIY coil stators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3D print custom doughnuts and float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Mooring: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Cable and weight </a:t>
            </a:r>
            <a:endParaRPr sz="1600"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200" y="66300"/>
            <a:ext cx="3173999" cy="338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2799" y="3491850"/>
            <a:ext cx="2898801" cy="160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Software/Hardware Integration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6225" y="1304875"/>
            <a:ext cx="4811549" cy="361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Battery Communication</a:t>
            </a:r>
            <a:endParaRPr/>
          </a:p>
        </p:txBody>
      </p:sp>
      <p:sp>
        <p:nvSpPr>
          <p:cNvPr id="112" name="Google Shape;112;p20"/>
          <p:cNvSpPr txBox="1"/>
          <p:nvPr/>
        </p:nvSpPr>
        <p:spPr>
          <a:xfrm>
            <a:off x="1503775" y="2997975"/>
            <a:ext cx="4683900" cy="1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Existing diyBMS code for the yellow boxes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Creating a bridge to the RPi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 pyserial to get for each cell: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Temperature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Voltage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Current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Have code for RPi, need to test integrating it with physical board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3" name="Google Shape;113;p20"/>
          <p:cNvGrpSpPr/>
          <p:nvPr/>
        </p:nvGrpSpPr>
        <p:grpSpPr>
          <a:xfrm>
            <a:off x="1166675" y="1144125"/>
            <a:ext cx="6939125" cy="3894024"/>
            <a:chOff x="1166675" y="1144125"/>
            <a:chExt cx="6939125" cy="3894024"/>
          </a:xfrm>
        </p:grpSpPr>
        <p:pic>
          <p:nvPicPr>
            <p:cNvPr id="114" name="Google Shape;114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166675" y="1144125"/>
              <a:ext cx="6939125" cy="3894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5" name="Google Shape;115;p20"/>
            <p:cNvSpPr/>
            <p:nvPr/>
          </p:nvSpPr>
          <p:spPr>
            <a:xfrm>
              <a:off x="3179975" y="1570825"/>
              <a:ext cx="498000" cy="56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/</a:t>
              </a:r>
              <a:r>
                <a:rPr lang="en"/>
                <a:t>  8</a:t>
              </a: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5813150" y="1551250"/>
              <a:ext cx="498000" cy="565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/>
                <a:t>/</a:t>
              </a:r>
              <a:r>
                <a:rPr lang="en"/>
                <a:t>  8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Compass 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7774" y="540838"/>
            <a:ext cx="3553050" cy="406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349175" y="4109425"/>
            <a:ext cx="33171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1"/>
          <p:cNvSpPr txBox="1"/>
          <p:nvPr/>
        </p:nvSpPr>
        <p:spPr>
          <a:xfrm>
            <a:off x="665463" y="4163150"/>
            <a:ext cx="3223200" cy="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OS Compass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1"/>
          <p:cNvSpPr txBox="1"/>
          <p:nvPr/>
        </p:nvSpPr>
        <p:spPr>
          <a:xfrm>
            <a:off x="4525750" y="4602650"/>
            <a:ext cx="33975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List of parameters from the compass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2625" y="1090400"/>
            <a:ext cx="1948875" cy="321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